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58" r:id="rId3"/>
    <p:sldId id="285" r:id="rId4"/>
    <p:sldId id="267" r:id="rId5"/>
    <p:sldId id="259" r:id="rId6"/>
    <p:sldId id="269" r:id="rId7"/>
    <p:sldId id="268" r:id="rId8"/>
    <p:sldId id="270" r:id="rId9"/>
    <p:sldId id="286" r:id="rId10"/>
    <p:sldId id="264" r:id="rId11"/>
    <p:sldId id="265" r:id="rId12"/>
    <p:sldId id="288" r:id="rId13"/>
    <p:sldId id="281" r:id="rId14"/>
    <p:sldId id="282" r:id="rId15"/>
    <p:sldId id="283" r:id="rId16"/>
    <p:sldId id="284" r:id="rId17"/>
    <p:sldId id="289" r:id="rId18"/>
    <p:sldId id="260" r:id="rId19"/>
    <p:sldId id="272" r:id="rId20"/>
    <p:sldId id="290" r:id="rId21"/>
    <p:sldId id="273" r:id="rId22"/>
    <p:sldId id="278" r:id="rId23"/>
    <p:sldId id="293" r:id="rId24"/>
    <p:sldId id="291" r:id="rId25"/>
    <p:sldId id="279" r:id="rId26"/>
    <p:sldId id="274" r:id="rId27"/>
    <p:sldId id="275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0" autoAdjust="0"/>
    <p:restoredTop sz="94201" autoAdjust="0"/>
  </p:normalViewPr>
  <p:slideViewPr>
    <p:cSldViewPr>
      <p:cViewPr varScale="1">
        <p:scale>
          <a:sx n="115" d="100"/>
          <a:sy n="115" d="100"/>
        </p:scale>
        <p:origin x="-7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9F2A3-05B9-4EF7-9620-86839AAFDE00}" type="datetimeFigureOut">
              <a:rPr lang="zh-TW" altLang="en-US" smtClean="0"/>
              <a:t>2013/8/19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8CB65-80DF-498D-94B7-44155D2A5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8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T90 means</a:t>
            </a:r>
            <a:r>
              <a:rPr lang="en-US" altLang="zh-TW" baseline="0" dirty="0" smtClean="0"/>
              <a:t> that the time during the </a:t>
            </a:r>
            <a:r>
              <a:rPr lang="en-US" altLang="zh-TW" baseline="0" dirty="0" err="1" smtClean="0"/>
              <a:t>cummulative</a:t>
            </a:r>
            <a:r>
              <a:rPr lang="en-US" altLang="zh-TW" baseline="0" dirty="0" smtClean="0"/>
              <a:t> counts increase from 5% to 95%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More data using the Fermi telescope clearly indicates that the two classes respectively follow a bimodal distribution.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Explaining the number difference: possibly due to luminosity difference thus results Due to instrument effects (Phys. Reports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442,166)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9713-2B83-4689-9588-EEC2CF20A5C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0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Why can we attribute the GRB to the galaxy?</a:t>
            </a:r>
            <a:r>
              <a:rPr lang="zh-TW" altLang="en-US" baseline="0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TW" baseline="0" dirty="0" smtClean="0">
                <a:solidFill>
                  <a:schemeClr val="tx1"/>
                </a:solidFill>
                <a:latin typeface="+mn-lt"/>
                <a:ea typeface="+mn-ea"/>
              </a:rPr>
              <a:t>Within the error box, the optical transient is the only thing. Arguments provide that any reasonable galaxy brightness would be </a:t>
            </a:r>
            <a:r>
              <a:rPr lang="en-US" altLang="zh-TW" baseline="0" dirty="0" err="1" smtClean="0">
                <a:solidFill>
                  <a:schemeClr val="tx1"/>
                </a:solidFill>
                <a:latin typeface="+mn-lt"/>
                <a:ea typeface="+mn-ea"/>
              </a:rPr>
              <a:t>outshown</a:t>
            </a:r>
            <a:r>
              <a:rPr lang="en-US" altLang="zh-TW" baseline="0" dirty="0" smtClean="0">
                <a:solidFill>
                  <a:schemeClr val="tx1"/>
                </a:solidFill>
                <a:latin typeface="+mn-lt"/>
                <a:ea typeface="+mn-ea"/>
              </a:rPr>
              <a:t> by the OT at this redshift.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>
                <a:solidFill>
                  <a:schemeClr val="tx1"/>
                </a:solidFill>
                <a:latin typeface="+mn-lt"/>
                <a:ea typeface="+mn-ea"/>
              </a:rPr>
              <a:t>Discussion about the radio variability arising from different reasons such as from ISS is discussed in the article but isn’t the main focus of the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>
                <a:solidFill>
                  <a:schemeClr val="tx1"/>
                </a:solidFill>
                <a:latin typeface="+mn-lt"/>
                <a:ea typeface="+mn-ea"/>
              </a:rPr>
              <a:t>*Optical transient measurements have of course also been carried out for this source, but due to limited time…</a:t>
            </a:r>
            <a:endParaRPr lang="zh-TW" alt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9713-2B83-4689-9588-EEC2CF20A5C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77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8/19/2013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8/19/2013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hyperlink" Target="http://www.mpe.mpg.de/~jcg/grb970508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BH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Astrophys</a:t>
            </a:r>
            <a:r>
              <a:rPr lang="en-US" altLang="zh-TW" dirty="0" smtClean="0"/>
              <a:t>. Ch3.6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2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LGRBs—Why so luminous?</a:t>
            </a:r>
            <a:endParaRPr lang="zh-TW" alt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55508" y="1830352"/>
            <a:ext cx="2971800" cy="1265886"/>
            <a:chOff x="1655508" y="1906374"/>
            <a:chExt cx="2971800" cy="12658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55508" y="2248930"/>
                  <a:ext cx="2971800" cy="923330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Photon-photon interaction should produce </a:t>
                  </a:r>
                  <a:r>
                    <a:rPr lang="en-US" altLang="zh-TW" dirty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TW" altLang="en-US" dirty="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pairs that thermalize the plasma</a:t>
                  </a:r>
                  <a:endParaRPr lang="zh-TW" altLang="en-US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508" y="2248930"/>
                  <a:ext cx="2971800" cy="923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26" t="-2564" r="-2037" b="-7051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2055100" y="1906374"/>
              <a:ext cx="0" cy="34255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75625" y="1906374"/>
              <a:ext cx="0" cy="34255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627308" y="2311407"/>
            <a:ext cx="2438929" cy="646331"/>
            <a:chOff x="4627308" y="2387429"/>
            <a:chExt cx="2438929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5085037" y="2387429"/>
              <a:ext cx="1981200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Optically thick thermal spectrum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9" idx="3"/>
              <a:endCxn id="12" idx="1"/>
            </p:cNvCxnSpPr>
            <p:nvPr/>
          </p:nvCxnSpPr>
          <p:spPr>
            <a:xfrm flipV="1">
              <a:off x="4627308" y="2710595"/>
              <a:ext cx="457729" cy="10864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1830352"/>
            <a:ext cx="1891865" cy="1667322"/>
            <a:chOff x="6400800" y="1906374"/>
            <a:chExt cx="1891865" cy="1667322"/>
          </a:xfrm>
        </p:grpSpPr>
        <p:sp>
          <p:nvSpPr>
            <p:cNvPr id="22" name="TextBox 21"/>
            <p:cNvSpPr txBox="1"/>
            <p:nvPr/>
          </p:nvSpPr>
          <p:spPr>
            <a:xfrm>
              <a:off x="6400800" y="3204364"/>
              <a:ext cx="1891865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What happened ?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722015" y="1906374"/>
              <a:ext cx="23166" cy="129799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705600" y="3033760"/>
              <a:ext cx="0" cy="15952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52400" y="874400"/>
            <a:ext cx="8714454" cy="955952"/>
            <a:chOff x="152400" y="950422"/>
            <a:chExt cx="8714454" cy="955952"/>
          </a:xfrm>
        </p:grpSpPr>
        <p:sp>
          <p:nvSpPr>
            <p:cNvPr id="4" name="TextBox 3"/>
            <p:cNvSpPr txBox="1"/>
            <p:nvPr/>
          </p:nvSpPr>
          <p:spPr>
            <a:xfrm>
              <a:off x="1475454" y="1537042"/>
              <a:ext cx="1159292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Small size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5654" y="1537042"/>
              <a:ext cx="1598066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high </a:t>
              </a:r>
              <a:r>
                <a:rPr lang="en-US" altLang="zh-TW" dirty="0">
                  <a:latin typeface="Symbol" pitchFamily="18" charset="2"/>
                  <a:ea typeface="Cambria Math" pitchFamily="18" charset="0"/>
                </a:rPr>
                <a:t>g</a:t>
              </a:r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-ray flux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99119" y="1537042"/>
              <a:ext cx="3667735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optically thin 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synchrotron emission</a:t>
              </a:r>
              <a:endParaRPr lang="zh-TW" altLang="en-US" dirty="0">
                <a:latin typeface="Cambria Math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84913" y="1537042"/>
              <a:ext cx="35779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+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5264" y="1537042"/>
              <a:ext cx="35779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+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74687" y="950422"/>
              <a:ext cx="1609736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latin typeface="Cambria Math" pitchFamily="18" charset="0"/>
                  <a:ea typeface="Cambria Math" pitchFamily="18" charset="0"/>
                </a:rPr>
                <a:t>The puzzle</a:t>
              </a:r>
              <a:endParaRPr lang="zh-TW" altLang="en-US" sz="24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" y="1537042"/>
              <a:ext cx="118365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Observed: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29282" y="3497674"/>
            <a:ext cx="6037572" cy="1153596"/>
            <a:chOff x="2829282" y="3573696"/>
            <a:chExt cx="6037572" cy="11535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29282" y="3803962"/>
                  <a:ext cx="6037572" cy="923330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Bohdan</a:t>
                  </a:r>
                  <a:r>
                    <a:rPr lang="en-US" altLang="zh-TW" dirty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altLang="zh-TW" dirty="0" err="1">
                      <a:latin typeface="Cambria Math" pitchFamily="18" charset="0"/>
                      <a:ea typeface="Cambria Math" pitchFamily="18" charset="0"/>
                    </a:rPr>
                    <a:t>Paczy´nski</a:t>
                  </a:r>
                  <a:r>
                    <a:rPr lang="en-US" altLang="zh-TW" dirty="0">
                      <a:latin typeface="Cambria Math" pitchFamily="18" charset="0"/>
                      <a:ea typeface="Cambria Math" pitchFamily="18" charset="0"/>
                    </a:rPr>
                    <a:t> , Peter </a:t>
                  </a:r>
                  <a:r>
                    <a:rPr lang="en-US" altLang="zh-TW" dirty="0" err="1" smtClean="0">
                      <a:latin typeface="Cambria Math" pitchFamily="18" charset="0"/>
                      <a:ea typeface="Cambria Math" pitchFamily="18" charset="0"/>
                    </a:rPr>
                    <a:t>M´esz´aros</a:t>
                  </a:r>
                  <a:r>
                    <a:rPr lang="en-US" altLang="zh-TW" dirty="0">
                      <a:latin typeface="Cambria Math" pitchFamily="18" charset="0"/>
                      <a:ea typeface="Cambria Math" pitchFamily="18" charset="0"/>
                    </a:rPr>
                    <a:t>, Martin 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Rees showed that observations were consistent with an optically thin fireball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b="0" i="0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ea typeface="Cambria Math" pitchFamily="18" charset="0"/>
                        </a:rPr>
                        <m:t>B</m:t>
                      </m:r>
                      <m:r>
                        <a:rPr lang="en-US" altLang="zh-TW" b="0" i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ea typeface="Cambria Math" pitchFamily="18" charset="0"/>
                        </a:rPr>
                        <m:t>field</m:t>
                      </m:r>
                    </m:oMath>
                  </a14:m>
                  <a:r>
                    <a:rPr lang="zh-TW" altLang="en-US" dirty="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expanding at </a:t>
                  </a:r>
                  <a:r>
                    <a:rPr lang="en-US" altLang="zh-TW" dirty="0" smtClean="0">
                      <a:latin typeface="Symbol" pitchFamily="18" charset="2"/>
                      <a:ea typeface="Cambria Math" pitchFamily="18" charset="0"/>
                    </a:rPr>
                    <a:t>G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~300 (0.999995c) !</a:t>
                  </a:r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282" y="3803962"/>
                  <a:ext cx="6037572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03" t="-2581" b="-8387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H="1">
              <a:off x="7346733" y="3573696"/>
              <a:ext cx="1" cy="2363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23784" y="3455767"/>
            <a:ext cx="2424546" cy="1666875"/>
            <a:chOff x="228600" y="1295400"/>
            <a:chExt cx="4100946" cy="281940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95400"/>
              <a:ext cx="4100946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3010379" y="1567553"/>
              <a:ext cx="1045178" cy="468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latin typeface="Cambria Math" pitchFamily="18" charset="0"/>
                  <a:ea typeface="Cambria Math" pitchFamily="18" charset="0"/>
                </a:rPr>
                <a:t>LGRBs</a:t>
              </a:r>
              <a:endParaRPr lang="zh-TW" altLang="en-US" sz="12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04800" y="3680540"/>
            <a:ext cx="1775351" cy="2045732"/>
            <a:chOff x="304800" y="3680540"/>
            <a:chExt cx="1775351" cy="2045732"/>
          </a:xfrm>
        </p:grpSpPr>
        <p:sp>
          <p:nvSpPr>
            <p:cNvPr id="57" name="TextBox 56"/>
            <p:cNvSpPr txBox="1"/>
            <p:nvPr/>
          </p:nvSpPr>
          <p:spPr>
            <a:xfrm>
              <a:off x="351793" y="5356940"/>
              <a:ext cx="1728358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Fast variations?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04800" y="3680540"/>
              <a:ext cx="16002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Straight Arrow Connector 58"/>
            <p:cNvCxnSpPr>
              <a:stCxn id="58" idx="4"/>
              <a:endCxn id="57" idx="0"/>
            </p:cNvCxnSpPr>
            <p:nvPr/>
          </p:nvCxnSpPr>
          <p:spPr>
            <a:xfrm>
              <a:off x="1104900" y="4975940"/>
              <a:ext cx="111072" cy="38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080151" y="5356940"/>
            <a:ext cx="3565202" cy="369332"/>
            <a:chOff x="2080151" y="5356940"/>
            <a:chExt cx="3565202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2727310" y="5356940"/>
              <a:ext cx="2918043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Irregularities in the outflow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70" name="Straight Arrow Connector 69"/>
            <p:cNvCxnSpPr>
              <a:stCxn id="57" idx="3"/>
              <a:endCxn id="63" idx="1"/>
            </p:cNvCxnSpPr>
            <p:nvPr/>
          </p:nvCxnSpPr>
          <p:spPr>
            <a:xfrm>
              <a:off x="2080151" y="5541606"/>
              <a:ext cx="647159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5645353" y="4841545"/>
            <a:ext cx="3402109" cy="1166765"/>
            <a:chOff x="5645353" y="4841545"/>
            <a:chExt cx="3402109" cy="1166765"/>
          </a:xfrm>
        </p:grpSpPr>
        <p:sp>
          <p:nvSpPr>
            <p:cNvPr id="64" name="TextBox 63"/>
            <p:cNvSpPr txBox="1"/>
            <p:nvPr/>
          </p:nvSpPr>
          <p:spPr>
            <a:xfrm>
              <a:off x="6067170" y="5638978"/>
              <a:ext cx="1941109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Engine sputtering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58703" y="4841545"/>
              <a:ext cx="2988759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Turbulence from interaction</a:t>
              </a:r>
              <a:r>
                <a:rPr lang="zh-TW" altLang="en-US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with external medium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81" name="Straight Arrow Connector 80"/>
            <p:cNvCxnSpPr>
              <a:stCxn id="65" idx="1"/>
            </p:cNvCxnSpPr>
            <p:nvPr/>
          </p:nvCxnSpPr>
          <p:spPr>
            <a:xfrm flipH="1">
              <a:off x="5645353" y="5164711"/>
              <a:ext cx="413350" cy="245489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4" idx="1"/>
            </p:cNvCxnSpPr>
            <p:nvPr/>
          </p:nvCxnSpPr>
          <p:spPr>
            <a:xfrm flipH="1" flipV="1">
              <a:off x="5645353" y="5638978"/>
              <a:ext cx="421817" cy="18466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46119" y="5726272"/>
            <a:ext cx="8630777" cy="1092259"/>
            <a:chOff x="246119" y="5726272"/>
            <a:chExt cx="8630777" cy="1092259"/>
          </a:xfrm>
        </p:grpSpPr>
        <p:sp>
          <p:nvSpPr>
            <p:cNvPr id="72" name="TextBox 71"/>
            <p:cNvSpPr txBox="1"/>
            <p:nvPr/>
          </p:nvSpPr>
          <p:spPr>
            <a:xfrm>
              <a:off x="246119" y="6172200"/>
              <a:ext cx="8630777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These internal shocks slow the flow as they convert kinetic energy into accelerated particles and </a:t>
              </a:r>
              <a:r>
                <a:rPr lang="en-US" altLang="zh-TW" dirty="0" smtClean="0">
                  <a:latin typeface="Symbol" pitchFamily="18" charset="2"/>
                  <a:ea typeface="Cambria Math" pitchFamily="18" charset="0"/>
                </a:rPr>
                <a:t>g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-rays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63" idx="2"/>
            </p:cNvCxnSpPr>
            <p:nvPr/>
          </p:nvCxnSpPr>
          <p:spPr>
            <a:xfrm flipH="1">
              <a:off x="4186331" y="5726272"/>
              <a:ext cx="1" cy="44592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3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LGRBs—What’s the geometry?</a:t>
            </a:r>
            <a:endParaRPr lang="zh-TW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6593" y="1186934"/>
            <a:ext cx="4770193" cy="369332"/>
            <a:chOff x="296593" y="1186934"/>
            <a:chExt cx="4770193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96593" y="1186934"/>
              <a:ext cx="1503363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High </a:t>
              </a:r>
              <a:r>
                <a:rPr lang="en-US" altLang="zh-TW" dirty="0" smtClean="0">
                  <a:latin typeface="Symbol" pitchFamily="18" charset="2"/>
                  <a:ea typeface="Cambria Math" pitchFamily="18" charset="0"/>
                </a:rPr>
                <a:t>G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 factor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1186" y="1186934"/>
              <a:ext cx="2895600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Confined view of emission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4" idx="3"/>
              <a:endCxn id="6" idx="1"/>
            </p:cNvCxnSpPr>
            <p:nvPr/>
          </p:nvCxnSpPr>
          <p:spPr>
            <a:xfrm>
              <a:off x="1799956" y="1371600"/>
              <a:ext cx="37123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6593" y="1828800"/>
            <a:ext cx="2221082" cy="4708982"/>
            <a:chOff x="2508445" y="1921224"/>
            <a:chExt cx="2221082" cy="47089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45" y="2286000"/>
              <a:ext cx="2221082" cy="434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723379" y="1921224"/>
              <a:ext cx="179121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Beaming breaks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66786" y="1012983"/>
            <a:ext cx="3482854" cy="908241"/>
            <a:chOff x="5066786" y="1012983"/>
            <a:chExt cx="3482854" cy="908241"/>
          </a:xfrm>
        </p:grpSpPr>
        <p:grpSp>
          <p:nvGrpSpPr>
            <p:cNvPr id="17" name="Group 16"/>
            <p:cNvGrpSpPr/>
            <p:nvPr/>
          </p:nvGrpSpPr>
          <p:grpSpPr>
            <a:xfrm>
              <a:off x="5590309" y="1012983"/>
              <a:ext cx="2959331" cy="908241"/>
              <a:chOff x="5414357" y="1002268"/>
              <a:chExt cx="2959331" cy="9082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14357" y="1002268"/>
                <a:ext cx="1219200" cy="36933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Spherical ?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62600" y="1535267"/>
                <a:ext cx="1752600" cy="36933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Hemispherical ?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58000" y="1002268"/>
                <a:ext cx="1515688" cy="36933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Cone shaped?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15844" y="1541177"/>
                <a:ext cx="555567" cy="36933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Jet?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5066786" y="1371600"/>
              <a:ext cx="37123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676400" y="2105890"/>
            <a:ext cx="2176729" cy="484910"/>
            <a:chOff x="1676400" y="2105890"/>
            <a:chExt cx="2176729" cy="4849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852470" y="2105890"/>
                  <a:ext cx="1000659" cy="369332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F</a:t>
                  </a:r>
                  <a14:m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−1.1</m:t>
                          </m:r>
                        </m:sup>
                      </m:sSup>
                    </m:oMath>
                  </a14:m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470" y="2105890"/>
                  <a:ext cx="100065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t="-6154" b="-18462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endCxn id="21" idx="1"/>
            </p:cNvCxnSpPr>
            <p:nvPr/>
          </p:nvCxnSpPr>
          <p:spPr>
            <a:xfrm flipV="1">
              <a:off x="1676400" y="2290556"/>
              <a:ext cx="1176070" cy="30024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057400" y="2667000"/>
            <a:ext cx="1451955" cy="369332"/>
            <a:chOff x="2057400" y="2667000"/>
            <a:chExt cx="1451955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1745" y="2667000"/>
                  <a:ext cx="867610" cy="369332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F</a:t>
                  </a:r>
                  <a14:m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</m:oMath>
                  </a14:m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745" y="2667000"/>
                  <a:ext cx="86761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082" t="-6250" b="-18750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endCxn id="23" idx="1"/>
            </p:cNvCxnSpPr>
            <p:nvPr/>
          </p:nvCxnSpPr>
          <p:spPr>
            <a:xfrm flipV="1">
              <a:off x="2057400" y="2851666"/>
              <a:ext cx="584345" cy="12013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905000" y="2590800"/>
            <a:ext cx="152400" cy="762000"/>
            <a:chOff x="1905000" y="2590800"/>
            <a:chExt cx="152400" cy="762000"/>
          </a:xfrm>
        </p:grpSpPr>
        <p:sp>
          <p:nvSpPr>
            <p:cNvPr id="28" name="Oval 27"/>
            <p:cNvSpPr/>
            <p:nvPr/>
          </p:nvSpPr>
          <p:spPr>
            <a:xfrm>
              <a:off x="1905000" y="25908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985571" y="2667000"/>
              <a:ext cx="0" cy="685800"/>
            </a:xfrm>
            <a:prstGeom prst="line">
              <a:avLst/>
            </a:prstGeom>
            <a:ln w="25400">
              <a:solidFill>
                <a:srgbClr val="0000FF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267200" y="2780549"/>
                <a:ext cx="4511041" cy="92955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case of GRB 990123 showed a beaming break at around 2 days, indicating the original flow angle is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80549"/>
                <a:ext cx="4511041" cy="929550"/>
              </a:xfrm>
              <a:prstGeom prst="rect">
                <a:avLst/>
              </a:prstGeom>
              <a:blipFill rotWithShape="1">
                <a:blip r:embed="rId5"/>
                <a:stretch>
                  <a:fillRect l="-806" t="-2548" b="-7643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811265" y="3710099"/>
            <a:ext cx="4511041" cy="1483508"/>
            <a:chOff x="2811265" y="3710099"/>
            <a:chExt cx="4511041" cy="14835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11265" y="4267200"/>
                  <a:ext cx="4511041" cy="926407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This reduces the required luminosity in </a:t>
                  </a:r>
                  <a:r>
                    <a:rPr lang="en-US" altLang="zh-TW" dirty="0" smtClean="0">
                      <a:latin typeface="Symbol" pitchFamily="18" charset="2"/>
                      <a:ea typeface="Cambria Math" pitchFamily="18" charset="0"/>
                    </a:rPr>
                    <a:t>g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-rays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 pitchFamily="18" charset="0"/>
                            </a:rPr>
                            <m:t>51</m:t>
                          </m:r>
                        </m:sup>
                      </m:sSup>
                    </m:oMath>
                  </a14:m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 erg/s similar to strong SNs (this holds true for almost all LGRBs)</a:t>
                  </a: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1265" y="4267200"/>
                  <a:ext cx="4511041" cy="9264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06" t="-1923" b="-7692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>
              <a:off x="5638800" y="3710099"/>
              <a:ext cx="0" cy="557101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495800" y="3710099"/>
            <a:ext cx="4511041" cy="2651232"/>
            <a:chOff x="4495800" y="3710099"/>
            <a:chExt cx="4511041" cy="2651232"/>
          </a:xfrm>
        </p:grpSpPr>
        <p:sp>
          <p:nvSpPr>
            <p:cNvPr id="40" name="TextBox 39"/>
            <p:cNvSpPr txBox="1"/>
            <p:nvPr/>
          </p:nvSpPr>
          <p:spPr>
            <a:xfrm>
              <a:off x="4495800" y="5715000"/>
              <a:ext cx="4511041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This also implies that there are a lot of GRBs hidden from us due to beaming effects!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924800" y="3710099"/>
              <a:ext cx="0" cy="2004901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3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- Why so luminous?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The life stages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</a:t>
            </a:r>
            <a:r>
              <a:rPr lang="en-US" altLang="zh-TW" sz="1800" dirty="0" err="1" smtClean="0">
                <a:solidFill>
                  <a:schemeClr val="bg1">
                    <a:lumMod val="65000"/>
                  </a:schemeClr>
                </a:solidFill>
              </a:rPr>
              <a:t>collapsar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4. Other types of GRBs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Ghosts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X-ray flashes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Spectral lag GRBs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  - Low luminosity GRBs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2509" y="4267200"/>
                <a:ext cx="847898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FF0000"/>
                    </a:solidFill>
                    <a:latin typeface="Cambria Math" pitchFamily="18" charset="0"/>
                  </a:rPr>
                  <a:t>1.  Inner Engine Activity.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In the first few seconds of the initial explosion</a:t>
                </a:r>
                <a:r>
                  <a:rPr lang="en-US" altLang="zh-TW" sz="1600" dirty="0" smtClean="0">
                    <a:latin typeface="Cambria Math" pitchFamily="18" charset="0"/>
                  </a:rPr>
                  <a:t>, a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relativistic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jet flow is generated by some means </a:t>
                </a:r>
                <a:r>
                  <a:rPr lang="en-US" altLang="zh-TW" sz="1600" dirty="0">
                    <a:latin typeface="Cambria Math" pitchFamily="18" charset="0"/>
                  </a:rPr>
                  <a:t>deep in the heart of the GRB </a:t>
                </a:r>
                <a:r>
                  <a:rPr lang="en-US" altLang="zh-TW" sz="1600" dirty="0" smtClean="0">
                    <a:latin typeface="Cambria Math" pitchFamily="18" charset="0"/>
                  </a:rPr>
                  <a:t>central engine</a:t>
                </a:r>
                <a:r>
                  <a:rPr lang="en-US" altLang="zh-TW" sz="1600" dirty="0">
                    <a:latin typeface="Cambria Math" pitchFamily="18" charset="0"/>
                  </a:rPr>
                  <a:t>. The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engine</a:t>
                </a:r>
                <a:r>
                  <a:rPr lang="en-US" altLang="zh-TW" sz="1600" dirty="0">
                    <a:latin typeface="Cambria Math" pitchFamily="18" charset="0"/>
                  </a:rPr>
                  <a:t> varies (“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sputters</a:t>
                </a:r>
                <a:r>
                  <a:rPr lang="en-US" altLang="zh-TW" sz="1600" dirty="0">
                    <a:latin typeface="Cambria Math" pitchFamily="18" charset="0"/>
                  </a:rPr>
                  <a:t>”)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on</a:t>
                </a:r>
                <a:r>
                  <a:rPr lang="en-US" altLang="zh-TW" sz="1600" dirty="0">
                    <a:latin typeface="Cambria Math" pitchFamily="18" charset="0"/>
                  </a:rPr>
                  <a:t> a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time scale </a:t>
                </a:r>
                <a:r>
                  <a:rPr lang="en-US" altLang="zh-TW" sz="1600" dirty="0" err="1">
                    <a:latin typeface="Cambria Math" pitchFamily="18" charset="0"/>
                  </a:rPr>
                  <a:t>δt</a:t>
                </a:r>
                <a:r>
                  <a:rPr lang="en-US" altLang="zh-TW" sz="1600" dirty="0"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of milliseconds </a:t>
                </a:r>
                <a:r>
                  <a:rPr lang="en-US" altLang="zh-TW" sz="1600" dirty="0">
                    <a:latin typeface="Cambria Math" pitchFamily="18" charset="0"/>
                  </a:rPr>
                  <a:t>or less</a:t>
                </a:r>
                <a:r>
                  <a:rPr lang="en-US" altLang="zh-TW" sz="1600" dirty="0" smtClean="0">
                    <a:latin typeface="Cambria Math" pitchFamily="18" charset="0"/>
                  </a:rPr>
                  <a:t>, but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stays turned on for </a:t>
                </a:r>
                <a:r>
                  <a:rPr lang="en-US" altLang="zh-TW" sz="1600" dirty="0">
                    <a:latin typeface="Cambria Math" pitchFamily="18" charset="0"/>
                  </a:rPr>
                  <a:t>the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duration</a:t>
                </a:r>
                <a:r>
                  <a:rPr lang="en-US" altLang="zh-TW" sz="1600" dirty="0">
                    <a:latin typeface="Cambria Math" pitchFamily="18" charset="0"/>
                  </a:rPr>
                  <a:t> T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of the GRB (up to several minutes</a:t>
                </a:r>
                <a:r>
                  <a:rPr lang="en-US" altLang="zh-TW" sz="1600" dirty="0">
                    <a:latin typeface="Cambria Math" pitchFamily="18" charset="0"/>
                  </a:rPr>
                  <a:t>). So, </a:t>
                </a:r>
                <a:r>
                  <a:rPr lang="en-US" altLang="zh-TW" sz="1600" dirty="0" smtClean="0">
                    <a:latin typeface="Cambria Math" pitchFamily="18" charset="0"/>
                  </a:rPr>
                  <a:t>the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size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of the engine is less than 3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cm</a:t>
                </a:r>
                <a:r>
                  <a:rPr lang="en-US" altLang="zh-TW" sz="1600" dirty="0">
                    <a:latin typeface="Cambria Math" pitchFamily="18" charset="0"/>
                  </a:rPr>
                  <a:t>, but the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 jet outflow itself </a:t>
                </a:r>
                <a:r>
                  <a:rPr lang="en-US" altLang="zh-TW" sz="1600" dirty="0">
                    <a:latin typeface="Cambria Math" pitchFamily="18" charset="0"/>
                  </a:rPr>
                  <a:t>can be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much longer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, L = c T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latin typeface="Cambria Math" pitchFamily="18" charset="0"/>
                  </a:rPr>
                  <a:t>cm or about 1 AU This large ratio of engine “on” </a:t>
                </a:r>
                <a:r>
                  <a:rPr lang="en-US" altLang="zh-TW" sz="1600" dirty="0" smtClean="0">
                    <a:latin typeface="Cambria Math" pitchFamily="18" charset="0"/>
                  </a:rPr>
                  <a:t>time to </a:t>
                </a:r>
                <a:r>
                  <a:rPr lang="en-US" altLang="zh-TW" sz="1600" dirty="0">
                    <a:latin typeface="Cambria Math" pitchFamily="18" charset="0"/>
                  </a:rPr>
                  <a:t>dynamical time is typical of the other jet sources we have discussed in this </a:t>
                </a:r>
                <a:r>
                  <a:rPr lang="en-US" altLang="zh-TW" sz="1600" dirty="0" smtClean="0">
                    <a:latin typeface="Cambria Math" pitchFamily="18" charset="0"/>
                  </a:rPr>
                  <a:t>and previous </a:t>
                </a:r>
                <a:r>
                  <a:rPr lang="en-US" altLang="zh-TW" sz="1600" dirty="0">
                    <a:latin typeface="Cambria Math" pitchFamily="18" charset="0"/>
                  </a:rPr>
                  <a:t>chapters. It indicates that the actual engine event is not explosive at all</a:t>
                </a:r>
                <a:r>
                  <a:rPr lang="en-US" altLang="zh-TW" sz="1600" dirty="0" smtClean="0">
                    <a:latin typeface="Cambria Math" pitchFamily="18" charset="0"/>
                  </a:rPr>
                  <a:t>, but </a:t>
                </a:r>
                <a:r>
                  <a:rPr lang="en-US" altLang="zh-TW" sz="1600" dirty="0">
                    <a:latin typeface="Cambria Math" pitchFamily="18" charset="0"/>
                  </a:rPr>
                  <a:t>rather a relatively benign, quasi-stationary process.</a:t>
                </a:r>
                <a:endParaRPr lang="zh-TW" altLang="en-US" sz="1600" dirty="0">
                  <a:latin typeface="Cambria Math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267200"/>
                <a:ext cx="8478982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432" t="-1183" r="-1942" b="-2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LGRBs—Life stages</a:t>
            </a:r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954578"/>
            <a:ext cx="84789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32509" y="4267200"/>
                <a:ext cx="847898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2.  Energy Transfer Phase. </a:t>
                </a:r>
                <a:r>
                  <a:rPr lang="en-US" altLang="zh-TW" sz="1600" dirty="0" smtClean="0">
                    <a:latin typeface="Cambria Math" pitchFamily="18" charset="0"/>
                    <a:ea typeface="Cambria Math" pitchFamily="18" charset="0"/>
                  </a:rPr>
                  <a:t>When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the jet flow </a:t>
                </a:r>
                <a:r>
                  <a:rPr lang="en-US" altLang="zh-TW" sz="1600" dirty="0" smtClean="0">
                    <a:latin typeface="Cambria Math" pitchFamily="18" charset="0"/>
                    <a:ea typeface="Cambria Math" pitchFamily="18" charset="0"/>
                  </a:rPr>
                  <a:t>starts out near the engine, it is not necessarily 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initially traveling at ultra-relativistic speeds. Instead, it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probably is accelerated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to 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the observed speeds </a:t>
                </a:r>
                <a:r>
                  <a:rPr lang="en-US" altLang="zh-TW" sz="16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Symbol" pitchFamily="18" charset="2"/>
                    <a:ea typeface="Cambria Math" pitchFamily="18" charset="0"/>
                  </a:rPr>
                  <a:t>G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jet ∼ 300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over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distances considerably greater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cm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. During its journey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7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cm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, the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jet material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is optically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thick to γ-rays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. These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photons interact, produce e + e− pairs,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come into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thermal equilibrium with those pairs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. Because thermal emission from </a:t>
                </a:r>
                <a:r>
                  <a:rPr lang="en-US" altLang="zh-TW" sz="1600" dirty="0" smtClean="0">
                    <a:latin typeface="Cambria Math" pitchFamily="18" charset="0"/>
                    <a:ea typeface="Cambria Math" pitchFamily="18" charset="0"/>
                  </a:rPr>
                  <a:t>the surface 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of the jet is not very bright, the GRB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will not visible to observers in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this stage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. The opening angle of the jet will be θ ∼ 0.1 radians, so its width in </a:t>
                </a:r>
                <a:r>
                  <a:rPr lang="en-US" altLang="zh-TW" sz="1600" dirty="0" smtClean="0">
                    <a:latin typeface="Cambria Math" pitchFamily="18" charset="0"/>
                    <a:ea typeface="Cambria Math" pitchFamily="18" charset="0"/>
                  </a:rPr>
                  <a:t>the outer </a:t>
                </a:r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portion of the jet will be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TW" sz="16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latin typeface="Cambria Math" pitchFamily="18" charset="0"/>
                    <a:ea typeface="Cambria Math" pitchFamily="18" charset="0"/>
                  </a:rPr>
                  <a:t>cm.</a:t>
                </a:r>
                <a:endParaRPr lang="zh-TW" altLang="en-US" sz="1600" dirty="0">
                  <a:latin typeface="Cambria Math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267200"/>
                <a:ext cx="8478982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432" t="-1183" r="-432" b="-2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LGRBs—Life stages</a:t>
            </a:r>
            <a:endParaRPr lang="zh-TW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954578"/>
            <a:ext cx="84789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LGRBs—Life stages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954578"/>
            <a:ext cx="84789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32509" y="3810000"/>
                <a:ext cx="8478982" cy="2925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FF0000"/>
                    </a:solidFill>
                    <a:latin typeface="Cambria Math" pitchFamily="18" charset="0"/>
                  </a:rPr>
                  <a:t>3.  Gamma-Ray Burst Phase.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cm, the jet becomes optically thin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to pair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production and releases its γ-rays in the direction of the relativistic flow. </a:t>
                </a:r>
                <a:r>
                  <a:rPr lang="en-US" altLang="zh-TW" sz="1600" dirty="0" smtClean="0">
                    <a:latin typeface="Cambria Math" pitchFamily="18" charset="0"/>
                  </a:rPr>
                  <a:t>The irregular </a:t>
                </a:r>
                <a:r>
                  <a:rPr lang="en-US" altLang="zh-TW" sz="1600" dirty="0">
                    <a:latin typeface="Cambria Math" pitchFamily="18" charset="0"/>
                  </a:rPr>
                  <a:t>nature of the engine creates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internal shocks</a:t>
                </a:r>
                <a:r>
                  <a:rPr lang="en-US" altLang="zh-TW" sz="1600" dirty="0">
                    <a:latin typeface="Cambria Math" pitchFamily="18" charset="0"/>
                  </a:rPr>
                  <a:t> in the jet that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accelerate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the electrons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and positrons</a:t>
                </a:r>
                <a:r>
                  <a:rPr lang="en-US" altLang="zh-TW" sz="1600" dirty="0">
                    <a:latin typeface="Cambria Math" pitchFamily="18" charset="0"/>
                  </a:rPr>
                  <a:t>. Those particles,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in turn, generate relativistic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synchrotron emission</a:t>
                </a:r>
                <a:r>
                  <a:rPr lang="en-US" altLang="zh-TW" sz="1600" dirty="0" smtClean="0"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latin typeface="Cambria Math" pitchFamily="18" charset="0"/>
                  </a:rPr>
                  <a:t>that ultimately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dissipates much</a:t>
                </a:r>
                <a:r>
                  <a:rPr lang="en-US" altLang="zh-TW" sz="1600" dirty="0">
                    <a:latin typeface="Cambria Math" pitchFamily="18" charset="0"/>
                  </a:rPr>
                  <a:t> of the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kinetic energy in the flow.</a:t>
                </a:r>
                <a:r>
                  <a:rPr lang="en-US" altLang="zh-TW" sz="1600" dirty="0">
                    <a:latin typeface="Cambria Math" pitchFamily="18" charset="0"/>
                  </a:rPr>
                  <a:t> The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jet</a:t>
                </a:r>
                <a:r>
                  <a:rPr lang="en-US" altLang="zh-TW" sz="1600" dirty="0" smtClean="0">
                    <a:latin typeface="Cambria Math" pitchFamily="18" charset="0"/>
                  </a:rPr>
                  <a:t> therefore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slows down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</m:ctrlPr>
                      </m:sSubSupPr>
                      <m:e>
                        <m:r>
                          <a:rPr lang="zh-TW" altLang="en-US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  <m:t>𝑗𝑒𝑡</m:t>
                        </m:r>
                      </m:sub>
                      <m:sup/>
                    </m:sSubSup>
                    <m:r>
                      <a:rPr lang="en-US" altLang="zh-TW" sz="1600" i="1" dirty="0">
                        <a:solidFill>
                          <a:srgbClr val="0000FF"/>
                        </a:solidFill>
                        <a:latin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∼ 10 at a distance of R 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5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cm</a:t>
                </a:r>
                <a:r>
                  <a:rPr lang="en-US" altLang="zh-TW" sz="1600" dirty="0">
                    <a:latin typeface="Cambria Math" pitchFamily="18" charset="0"/>
                  </a:rPr>
                  <a:t> – one (light-</a:t>
                </a:r>
                <a:r>
                  <a:rPr lang="en-US" altLang="zh-TW" sz="1600" dirty="0" smtClean="0">
                    <a:latin typeface="Cambria Math" pitchFamily="18" charset="0"/>
                  </a:rPr>
                  <a:t>) day </a:t>
                </a:r>
                <a:r>
                  <a:rPr lang="en-US" altLang="zh-TW" sz="1600" dirty="0">
                    <a:latin typeface="Cambria Math" pitchFamily="18" charset="0"/>
                  </a:rPr>
                  <a:t>after the initial engine began firing. Initially, when the jet has reached </a:t>
                </a:r>
                <a:r>
                  <a:rPr lang="en-US" altLang="zh-TW" sz="1600" dirty="0" smtClean="0">
                    <a:latin typeface="Cambria Math" pitchFamily="18" charset="0"/>
                  </a:rPr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Cambria Math" pitchFamily="18" charset="0"/>
                  </a:rPr>
                  <a:t> cm, we see only a portion of the jet</a:t>
                </a:r>
                <a:r>
                  <a:rPr lang="en-US" altLang="zh-TW" sz="1600" dirty="0" smtClean="0">
                    <a:latin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600" b="0" i="1" dirty="0" smtClean="0">
                        <a:latin typeface="Cambria Math" pitchFamily="18" charset="0"/>
                        <a:ea typeface="Cambria Math"/>
                      </a:rPr>
                      <m:t>π</m:t>
                    </m:r>
                    <m:sSup>
                      <m:sSupPr>
                        <m:ctrlPr>
                          <a:rPr lang="en-US" altLang="zh-TW" sz="1600" i="1" dirty="0" smtClean="0">
                            <a:latin typeface="Cambria Math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TW" sz="1600" i="1" dirty="0">
                                <a:latin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1600" i="1" dirty="0">
                                <a:latin typeface="Cambria Math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sz="1600" i="1" dirty="0">
                                <a:latin typeface="Cambria Math" pitchFamily="18" charset="0"/>
                              </a:rPr>
                              <m:t>𝑗𝑒𝑡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zh-TW" sz="1600" b="0" i="1" dirty="0" smtClean="0">
                            <a:latin typeface="Cambria Math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Cambria Math" pitchFamily="18" charset="0"/>
                  </a:rPr>
                  <a:t>∼ 3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TW" sz="16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 err="1">
                    <a:latin typeface="Cambria Math" pitchFamily="18" charset="0"/>
                  </a:rPr>
                  <a:t>steradians</a:t>
                </a:r>
                <a:r>
                  <a:rPr lang="en-US" altLang="zh-TW" sz="1600" dirty="0">
                    <a:latin typeface="Cambria Math" pitchFamily="18" charset="0"/>
                  </a:rPr>
                  <a:t> in </a:t>
                </a:r>
                <a:r>
                  <a:rPr lang="en-US" altLang="zh-TW" sz="1600" dirty="0" smtClean="0">
                    <a:latin typeface="Cambria Math" pitchFamily="18" charset="0"/>
                  </a:rPr>
                  <a:t>solid angle</a:t>
                </a:r>
                <a:r>
                  <a:rPr lang="en-US" altLang="zh-TW" sz="1600" dirty="0">
                    <a:latin typeface="Cambria Math" pitchFamily="18" charset="0"/>
                  </a:rPr>
                  <a:t>. However, as it decelerates this increases to </a:t>
                </a:r>
                <a:r>
                  <a:rPr lang="en-US" altLang="zh-TW" sz="1600" dirty="0" smtClean="0">
                    <a:latin typeface="Cambria Math" pitchFamily="18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itchFamily="18" charset="0"/>
                          </a:rPr>
                        </m:ctrlPr>
                      </m:sSupPr>
                      <m:e>
                        <m:r>
                          <a:rPr lang="zh-TW" altLang="en-US" sz="1600" i="1" smtClean="0">
                            <a:latin typeface="Cambria Math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latin typeface="Cambria Math" pitchFamily="18" charset="0"/>
                  </a:rPr>
                  <a:t>∼ 3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Cambria Math" pitchFamily="18" charset="0"/>
                  </a:rPr>
                  <a:t> </a:t>
                </a:r>
                <a:r>
                  <a:rPr lang="en-US" altLang="zh-TW" sz="1600" dirty="0" err="1" smtClean="0">
                    <a:latin typeface="Cambria Math" pitchFamily="18" charset="0"/>
                  </a:rPr>
                  <a:t>steradians</a:t>
                </a:r>
                <a:r>
                  <a:rPr lang="en-US" altLang="zh-TW" sz="1600" dirty="0" smtClean="0">
                    <a:latin typeface="Cambria Math" pitchFamily="18" charset="0"/>
                  </a:rPr>
                  <a:t> by </a:t>
                </a:r>
                <a:r>
                  <a:rPr lang="en-US" altLang="zh-TW" sz="1600" dirty="0">
                    <a:latin typeface="Cambria Math" pitchFamily="18" charset="0"/>
                  </a:rPr>
                  <a:t>the time the jet reaches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5</m:t>
                        </m:r>
                      </m:sup>
                    </m:sSup>
                    <m:r>
                      <a:rPr lang="en-US" altLang="zh-TW" sz="16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latin typeface="Cambria Math" pitchFamily="18" charset="0"/>
                  </a:rPr>
                  <a:t>cm.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At that point, it also is like a bullet in its rest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frame, with a length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</m:ctrlPr>
                      </m:sSubSupPr>
                      <m:e>
                        <m:r>
                          <a:rPr lang="zh-TW" altLang="en-US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  <m:t>𝑗𝑒𝑡</m:t>
                        </m:r>
                      </m:sub>
                      <m:sup/>
                    </m:sSubSup>
                    <m:r>
                      <a:rPr lang="en-US" altLang="zh-TW" sz="1600" b="0" i="1" dirty="0" smtClean="0">
                        <a:solidFill>
                          <a:srgbClr val="0000FF"/>
                        </a:solidFill>
                        <a:latin typeface="Cambria Math" pitchFamily="18" charset="0"/>
                      </a:rPr>
                      <m:t>𝑐𝑇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 and a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dirty="0" smtClean="0">
                        <a:solidFill>
                          <a:srgbClr val="0000FF"/>
                        </a:solidFill>
                        <a:latin typeface="Cambria Math" pitchFamily="18" charset="0"/>
                      </a:rPr>
                      <m:t>R</m:t>
                    </m:r>
                    <m:r>
                      <a:rPr lang="zh-TW" altLang="en-US" sz="1600" i="1" dirty="0" smtClean="0">
                        <a:solidFill>
                          <a:srgbClr val="0000FF"/>
                        </a:solidFill>
                        <a:latin typeface="Cambria Math" pitchFamily="18" charset="0"/>
                      </a:rPr>
                      <m:t>𝜃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that are about the same size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cm</a:t>
                </a:r>
                <a:r>
                  <a:rPr lang="en-US" altLang="zh-TW" sz="1600" dirty="0">
                    <a:latin typeface="Cambria Math" pitchFamily="18" charset="0"/>
                  </a:rPr>
                  <a:t>. In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our rest frame</a:t>
                </a:r>
                <a:r>
                  <a:rPr lang="en-US" altLang="zh-TW" sz="1600" dirty="0">
                    <a:latin typeface="Cambria Math" pitchFamily="18" charset="0"/>
                  </a:rPr>
                  <a:t>, however,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we see it as a flying pancake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cm thick</a:t>
                </a:r>
                <a:r>
                  <a:rPr lang="en-US" altLang="zh-TW" sz="1600" dirty="0">
                    <a:latin typeface="Cambria Math" pitchFamily="18" charset="0"/>
                  </a:rPr>
                  <a:t>. Also at this point,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θ 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TW" sz="1600" i="1" dirty="0">
                                <a:solidFill>
                                  <a:srgbClr val="0000FF"/>
                                </a:solidFill>
                                <a:latin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1600" i="1" dirty="0">
                                <a:solidFill>
                                  <a:srgbClr val="0000FF"/>
                                </a:solidFill>
                                <a:latin typeface="Cambria Math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sz="1600" i="1" dirty="0">
                                <a:solidFill>
                                  <a:srgbClr val="0000FF"/>
                                </a:solidFill>
                                <a:latin typeface="Cambria Math" pitchFamily="18" charset="0"/>
                              </a:rPr>
                              <m:t>𝑗𝑒𝑡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zh-TW" sz="1600" i="1" dirty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  <m:t>−</m:t>
                        </m:r>
                        <m:r>
                          <a:rPr lang="en-US" altLang="zh-TW" sz="1600" b="0" i="1" dirty="0" smtClean="0">
                            <a:solidFill>
                              <a:srgbClr val="0000FF"/>
                            </a:solidFill>
                            <a:latin typeface="Cambria Math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,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and the optical light begins to decrease faster</a:t>
                </a:r>
                <a:r>
                  <a:rPr lang="en-US" altLang="zh-TW" sz="1600" dirty="0">
                    <a:latin typeface="Cambria Math" pitchFamily="18" charset="0"/>
                  </a:rPr>
                  <a:t>.</a:t>
                </a:r>
                <a:endParaRPr lang="zh-TW" altLang="en-US" sz="1600" dirty="0">
                  <a:latin typeface="Cambria Math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3810000"/>
                <a:ext cx="8478982" cy="2925288"/>
              </a:xfrm>
              <a:prstGeom prst="rect">
                <a:avLst/>
              </a:prstGeom>
              <a:blipFill rotWithShape="1">
                <a:blip r:embed="rId3"/>
                <a:stretch>
                  <a:fillRect l="-432" t="-833" b="-4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 Math" pitchFamily="18" charset="0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LGRBs—Life stages</a:t>
            </a: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954578"/>
            <a:ext cx="84789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2508" y="3886200"/>
                <a:ext cx="847898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FF0000"/>
                    </a:solidFill>
                    <a:latin typeface="Cambria Math" pitchFamily="18" charset="0"/>
                  </a:rPr>
                  <a:t>4.  Afterglow Phase. </a:t>
                </a:r>
                <a:r>
                  <a:rPr lang="en-US" altLang="zh-TW" sz="1600" dirty="0" smtClean="0">
                    <a:latin typeface="Cambria Math" pitchFamily="18" charset="0"/>
                  </a:rPr>
                  <a:t>The flow now enters an expansion phase, where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it expands sideways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at nearly c.</a:t>
                </a:r>
                <a:r>
                  <a:rPr lang="en-US" altLang="zh-TW" sz="1600" dirty="0">
                    <a:latin typeface="Cambria Math" pitchFamily="18" charset="0"/>
                  </a:rPr>
                  <a:t> The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external (bow) shock</a:t>
                </a:r>
                <a:r>
                  <a:rPr lang="en-US" altLang="zh-TW" sz="1600" dirty="0">
                    <a:latin typeface="Cambria Math" pitchFamily="18" charset="0"/>
                  </a:rPr>
                  <a:t> created by the jet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 heats the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interstellar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medium</a:t>
                </a:r>
                <a:r>
                  <a:rPr lang="en-US" altLang="zh-TW" sz="1600" dirty="0">
                    <a:latin typeface="Cambria Math" pitchFamily="18" charset="0"/>
                  </a:rPr>
                  <a:t> as it sweeps it up,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generating X-rays and optical emission that decay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rapidly at a rate of 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 </a:t>
                </a:r>
                <a:r>
                  <a:rPr lang="en-US" altLang="zh-TW" sz="1600" dirty="0">
                    <a:latin typeface="Cambria Math" pitchFamily="18" charset="0"/>
                  </a:rPr>
                  <a:t>. In the late stages of this expansion phase, </a:t>
                </a:r>
                <a:r>
                  <a:rPr lang="en-US" altLang="zh-TW" sz="1600" dirty="0" smtClean="0">
                    <a:latin typeface="Cambria Math" pitchFamily="18" charset="0"/>
                  </a:rPr>
                  <a:t>some GRBs </a:t>
                </a:r>
                <a:r>
                  <a:rPr lang="en-US" altLang="zh-TW" sz="1600" dirty="0">
                    <a:latin typeface="Cambria Math" pitchFamily="18" charset="0"/>
                  </a:rPr>
                  <a:t>show radio emission that initially scintillates, due to the scattering of </a:t>
                </a:r>
                <a:r>
                  <a:rPr lang="en-US" altLang="zh-TW" sz="1600" dirty="0" smtClean="0">
                    <a:latin typeface="Cambria Math" pitchFamily="18" charset="0"/>
                  </a:rPr>
                  <a:t>the light </a:t>
                </a:r>
                <a:r>
                  <a:rPr lang="en-US" altLang="zh-TW" sz="1600" dirty="0">
                    <a:latin typeface="Cambria Math" pitchFamily="18" charset="0"/>
                  </a:rPr>
                  <a:t>from this point source by interstellar turbulence in our own Galaxy. </a:t>
                </a:r>
                <a:r>
                  <a:rPr lang="en-US" altLang="zh-TW" sz="1600" dirty="0" smtClean="0">
                    <a:latin typeface="Cambria Math" pitchFamily="18" charset="0"/>
                  </a:rPr>
                  <a:t>After about </a:t>
                </a:r>
                <a:r>
                  <a:rPr lang="en-US" altLang="zh-TW" sz="1600" dirty="0">
                    <a:latin typeface="Cambria Math" pitchFamily="18" charset="0"/>
                  </a:rPr>
                  <a:t>1 month, the scintillation ceases, indicating expansion to a size of </a:t>
                </a:r>
                <a:r>
                  <a:rPr lang="en-US" altLang="zh-TW" sz="1600" dirty="0" smtClean="0">
                    <a:latin typeface="Cambria Math" pitchFamily="18" charset="0"/>
                  </a:rPr>
                  <a:t>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latin typeface="Cambria Math" pitchFamily="18" charset="0"/>
                            <a:ea typeface="Cambria Math" pitchFamily="18" charset="0"/>
                          </a:rPr>
                          <m:t>7</m:t>
                        </m:r>
                      </m:sup>
                    </m:sSup>
                    <m:r>
                      <a:rPr lang="en-US" altLang="zh-TW" sz="16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latin typeface="Cambria Math" pitchFamily="18" charset="0"/>
                  </a:rPr>
                  <a:t>cm (one light-month). This is independent confirmation that the jet </a:t>
                </a:r>
                <a:r>
                  <a:rPr lang="en-US" altLang="zh-TW" sz="1600" dirty="0" smtClean="0">
                    <a:latin typeface="Cambria Math" pitchFamily="18" charset="0"/>
                  </a:rPr>
                  <a:t>flow in </a:t>
                </a:r>
                <a:r>
                  <a:rPr lang="en-US" altLang="zh-TW" sz="1600" dirty="0">
                    <a:latin typeface="Cambria Math" pitchFamily="18" charset="0"/>
                  </a:rPr>
                  <a:t>GRBs is relativistic.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During the expansion phase the flow decelerates to sub-relativistic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speeds, expands to 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cm laterally, but only </a:t>
                </a:r>
                <a:r>
                  <a:rPr lang="en-US" altLang="zh-TW" sz="1600" dirty="0" err="1">
                    <a:solidFill>
                      <a:srgbClr val="0000FF"/>
                    </a:solidFill>
                    <a:latin typeface="Cambria Math" pitchFamily="18" charset="0"/>
                  </a:rPr>
                  <a:t>cT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cm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thick in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its direction of motion.</a:t>
                </a:r>
                <a:r>
                  <a:rPr lang="en-US" altLang="zh-TW" sz="1600" dirty="0">
                    <a:latin typeface="Cambria Math" pitchFamily="18" charset="0"/>
                  </a:rPr>
                  <a:t>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latin typeface="Cambria Math" pitchFamily="18" charset="0"/>
                  </a:rPr>
                  <a:t>(Why?) </a:t>
                </a:r>
                <a:r>
                  <a:rPr lang="en-US" altLang="zh-TW" sz="1600" dirty="0" smtClean="0">
                    <a:latin typeface="Cambria Math" pitchFamily="18" charset="0"/>
                  </a:rPr>
                  <a:t>This </a:t>
                </a:r>
                <a:r>
                  <a:rPr lang="en-US" altLang="zh-TW" sz="1600" dirty="0">
                    <a:latin typeface="Cambria Math" pitchFamily="18" charset="0"/>
                  </a:rPr>
                  <a:t>non-relativistic flying pancake now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acts like a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portion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of an expanding supernova shell, sweeping up more material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Cambria Math" pitchFamily="18" charset="0"/>
                  </a:rPr>
                  <a:t>becoming unstable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Cambria Math" pitchFamily="18" charset="0"/>
                  </a:rPr>
                  <a:t>and turbulent.</a:t>
                </a:r>
                <a:r>
                  <a:rPr lang="en-US" altLang="zh-TW" sz="1600" dirty="0">
                    <a:latin typeface="Cambria Math" pitchFamily="18" charset="0"/>
                  </a:rPr>
                  <a:t> Eventually it is halted altogether.</a:t>
                </a:r>
                <a:endParaRPr lang="zh-TW" altLang="en-US" sz="1600" dirty="0">
                  <a:latin typeface="Cambria Math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3886200"/>
                <a:ext cx="8478983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432" t="-871" r="-72" b="-15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- Why so luminous?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life stages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The </a:t>
            </a:r>
            <a:r>
              <a:rPr lang="en-US" altLang="zh-TW" sz="1800" dirty="0" err="1" smtClean="0"/>
              <a:t>collapsar</a:t>
            </a:r>
            <a:r>
              <a:rPr lang="en-US" altLang="zh-TW" sz="1800" dirty="0" smtClean="0"/>
              <a:t> model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4. Other types of GRBs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Ghosts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X-ray flashes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Spectral lag GRBs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  - Low luminosity GRBs</a:t>
            </a:r>
            <a:endParaRPr lang="en-US" altLang="zh-TW" sz="1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LGRBs—the Supernova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connection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41032"/>
            <a:ext cx="4491358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Mostly found in star-forming galaxies.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latin typeface="Cambria Math" pitchFamily="18" charset="0"/>
                <a:ea typeface="Cambria Math" pitchFamily="18" charset="0"/>
              </a:rPr>
              <a:t>The jets have energies comparable to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SN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96158" y="1079532"/>
            <a:ext cx="3645500" cy="369332"/>
            <a:chOff x="4796158" y="1079532"/>
            <a:chExt cx="36455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562600" y="1079532"/>
              <a:ext cx="2879058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Do all SNs produce LGRBs ?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4" idx="3"/>
              <a:endCxn id="7" idx="1"/>
            </p:cNvCxnSpPr>
            <p:nvPr/>
          </p:nvCxnSpPr>
          <p:spPr>
            <a:xfrm>
              <a:off x="4796158" y="1264198"/>
              <a:ext cx="76644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1375" y="1587363"/>
            <a:ext cx="3518207" cy="587124"/>
            <a:chOff x="791375" y="1587363"/>
            <a:chExt cx="3518207" cy="587124"/>
          </a:xfrm>
        </p:grpSpPr>
        <p:sp>
          <p:nvSpPr>
            <p:cNvPr id="6" name="TextBox 5"/>
            <p:cNvSpPr txBox="1"/>
            <p:nvPr/>
          </p:nvSpPr>
          <p:spPr>
            <a:xfrm>
              <a:off x="791375" y="1805155"/>
              <a:ext cx="3518207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Are all LGRBs associated with SN?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4" idx="2"/>
              <a:endCxn id="6" idx="0"/>
            </p:cNvCxnSpPr>
            <p:nvPr/>
          </p:nvCxnSpPr>
          <p:spPr>
            <a:xfrm>
              <a:off x="2550479" y="1587363"/>
              <a:ext cx="0" cy="21779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87100" y="2174487"/>
            <a:ext cx="1726755" cy="667112"/>
            <a:chOff x="1652464" y="942450"/>
            <a:chExt cx="1726755" cy="667112"/>
          </a:xfrm>
        </p:grpSpPr>
        <p:sp>
          <p:nvSpPr>
            <p:cNvPr id="19" name="TextBox 18"/>
            <p:cNvSpPr txBox="1"/>
            <p:nvPr/>
          </p:nvSpPr>
          <p:spPr>
            <a:xfrm>
              <a:off x="1652464" y="1240230"/>
              <a:ext cx="1726755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Most likely Yes?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6" idx="2"/>
              <a:endCxn id="19" idx="0"/>
            </p:cNvCxnSpPr>
            <p:nvPr/>
          </p:nvCxnSpPr>
          <p:spPr>
            <a:xfrm flipH="1">
              <a:off x="2515842" y="942450"/>
              <a:ext cx="1" cy="29778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4" name="Group 4123"/>
          <p:cNvGrpSpPr/>
          <p:nvPr/>
        </p:nvGrpSpPr>
        <p:grpSpPr>
          <a:xfrm>
            <a:off x="76200" y="4952999"/>
            <a:ext cx="6019800" cy="1764341"/>
            <a:chOff x="76200" y="4952999"/>
            <a:chExt cx="6019800" cy="1764341"/>
          </a:xfrm>
        </p:grpSpPr>
        <p:sp>
          <p:nvSpPr>
            <p:cNvPr id="27" name="TextBox 26"/>
            <p:cNvSpPr txBox="1"/>
            <p:nvPr/>
          </p:nvSpPr>
          <p:spPr>
            <a:xfrm>
              <a:off x="76200" y="4953000"/>
              <a:ext cx="3729243" cy="1754326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GRB 011121 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 SN 2001ke</a:t>
              </a:r>
              <a:endParaRPr lang="en-US" altLang="zh-TW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Shows re-brightening of optical light curve ~1month after burst 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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 The optical luminosity of the SN was still increasing while the GRB afterglow was already fading.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1" t="46856" r="44556" b="-529"/>
            <a:stretch/>
          </p:blipFill>
          <p:spPr bwMode="auto">
            <a:xfrm>
              <a:off x="3857966" y="4952999"/>
              <a:ext cx="2238034" cy="176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176710" y="1448864"/>
            <a:ext cx="1650837" cy="674132"/>
            <a:chOff x="1240095" y="486314"/>
            <a:chExt cx="1650837" cy="674132"/>
          </a:xfrm>
        </p:grpSpPr>
        <p:sp>
          <p:nvSpPr>
            <p:cNvPr id="33" name="TextBox 32"/>
            <p:cNvSpPr txBox="1"/>
            <p:nvPr/>
          </p:nvSpPr>
          <p:spPr>
            <a:xfrm>
              <a:off x="1240095" y="791114"/>
              <a:ext cx="1650837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Most likely No!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34" name="Straight Arrow Connector 33"/>
            <p:cNvCxnSpPr>
              <a:stCxn id="7" idx="2"/>
              <a:endCxn id="33" idx="0"/>
            </p:cNvCxnSpPr>
            <p:nvPr/>
          </p:nvCxnSpPr>
          <p:spPr>
            <a:xfrm>
              <a:off x="2065514" y="486314"/>
              <a:ext cx="0" cy="3048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3" name="Group 4122"/>
          <p:cNvGrpSpPr/>
          <p:nvPr/>
        </p:nvGrpSpPr>
        <p:grpSpPr>
          <a:xfrm>
            <a:off x="194064" y="2895600"/>
            <a:ext cx="4579511" cy="1905958"/>
            <a:chOff x="194064" y="2895600"/>
            <a:chExt cx="4579511" cy="1905958"/>
          </a:xfrm>
        </p:grpSpPr>
        <p:sp>
          <p:nvSpPr>
            <p:cNvPr id="26" name="TextBox 25"/>
            <p:cNvSpPr txBox="1"/>
            <p:nvPr/>
          </p:nvSpPr>
          <p:spPr>
            <a:xfrm>
              <a:off x="194064" y="3324230"/>
              <a:ext cx="4579511" cy="1477328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GRB 980425 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 SN 1998 </a:t>
              </a:r>
              <a:r>
                <a:rPr lang="en-US" altLang="zh-TW" dirty="0" err="1" smtClean="0">
                  <a:solidFill>
                    <a:schemeClr val="accent6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bw</a:t>
              </a:r>
              <a:endParaRPr lang="en-US" altLang="zh-TW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endParaRPr>
            </a:p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1. z~0.0086 (only 34 </a:t>
              </a:r>
              <a:r>
                <a:rPr lang="en-US" altLang="zh-TW" dirty="0" err="1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Mpc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) would make the SN easily detectible.</a:t>
              </a:r>
            </a:p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2. SN is of type </a:t>
              </a:r>
              <a:r>
                <a:rPr lang="en-US" altLang="zh-TW" dirty="0" err="1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Ic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-BL which is the SN with much greater energy than typical Type </a:t>
              </a:r>
              <a:r>
                <a:rPr lang="en-US" altLang="zh-TW" dirty="0" err="1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Ib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/c.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4064" y="2895600"/>
              <a:ext cx="1194622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Examples: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4120" name="Group 4119"/>
          <p:cNvGrpSpPr/>
          <p:nvPr/>
        </p:nvGrpSpPr>
        <p:grpSpPr>
          <a:xfrm>
            <a:off x="6355762" y="2692709"/>
            <a:ext cx="2735364" cy="559477"/>
            <a:chOff x="6355762" y="2692709"/>
            <a:chExt cx="2735364" cy="5594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355762" y="2882854"/>
                  <a:ext cx="2735364" cy="369332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GRB actual rate ~1/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/>
                              <a:ea typeface="Cambria Math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zh-TW" dirty="0" err="1" smtClean="0">
                      <a:latin typeface="Cambria Math" pitchFamily="18" charset="0"/>
                      <a:ea typeface="Cambria Math" pitchFamily="18" charset="0"/>
                    </a:rPr>
                    <a:t>yr</a:t>
                  </a:r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762" y="2882854"/>
                  <a:ext cx="27353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49" t="-6250" r="-664" b="-20313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4" idx="2"/>
            </p:cNvCxnSpPr>
            <p:nvPr/>
          </p:nvCxnSpPr>
          <p:spPr>
            <a:xfrm>
              <a:off x="7566189" y="2692709"/>
              <a:ext cx="0" cy="202891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8" name="Group 4117"/>
          <p:cNvGrpSpPr/>
          <p:nvPr/>
        </p:nvGrpSpPr>
        <p:grpSpPr>
          <a:xfrm>
            <a:off x="5086373" y="1938329"/>
            <a:ext cx="2341090" cy="1874076"/>
            <a:chOff x="5086373" y="1938329"/>
            <a:chExt cx="2341090" cy="1874076"/>
          </a:xfrm>
        </p:grpSpPr>
        <p:sp>
          <p:nvSpPr>
            <p:cNvPr id="42" name="TextBox 41"/>
            <p:cNvSpPr txBox="1"/>
            <p:nvPr/>
          </p:nvSpPr>
          <p:spPr>
            <a:xfrm>
              <a:off x="5086373" y="3443073"/>
              <a:ext cx="2341090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SN rate ~1/50-100 </a:t>
              </a:r>
              <a:r>
                <a:rPr lang="en-US" altLang="zh-TW" dirty="0" err="1" smtClean="0">
                  <a:latin typeface="Cambria Math" pitchFamily="18" charset="0"/>
                  <a:ea typeface="Cambria Math" pitchFamily="18" charset="0"/>
                </a:rPr>
                <a:t>yr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48" name="Elbow Connector 47"/>
            <p:cNvCxnSpPr>
              <a:stCxn id="33" idx="1"/>
            </p:cNvCxnSpPr>
            <p:nvPr/>
          </p:nvCxnSpPr>
          <p:spPr>
            <a:xfrm rot="10800000" flipV="1">
              <a:off x="5486400" y="1938329"/>
              <a:ext cx="690310" cy="1504743"/>
            </a:xfrm>
            <a:prstGeom prst="bentConnector2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9" name="Group 4118"/>
          <p:cNvGrpSpPr/>
          <p:nvPr/>
        </p:nvGrpSpPr>
        <p:grpSpPr>
          <a:xfrm>
            <a:off x="6041252" y="2122996"/>
            <a:ext cx="3049874" cy="569713"/>
            <a:chOff x="6041252" y="2122996"/>
            <a:chExt cx="3049874" cy="5697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041252" y="2323377"/>
                  <a:ext cx="3049874" cy="369332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GRB observed rate ~1/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/>
                              <a:ea typeface="Cambria Math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altLang="zh-TW" dirty="0" err="1" smtClean="0">
                      <a:latin typeface="Cambria Math" pitchFamily="18" charset="0"/>
                      <a:ea typeface="Cambria Math" pitchFamily="18" charset="0"/>
                    </a:rPr>
                    <a:t>yr</a:t>
                  </a:r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252" y="2323377"/>
                  <a:ext cx="304987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90" t="-6154" r="-794" b="-18462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>
              <a:stCxn id="33" idx="2"/>
            </p:cNvCxnSpPr>
            <p:nvPr/>
          </p:nvCxnSpPr>
          <p:spPr>
            <a:xfrm>
              <a:off x="7002129" y="2122996"/>
              <a:ext cx="0" cy="200381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1" name="Group 4120"/>
          <p:cNvGrpSpPr/>
          <p:nvPr/>
        </p:nvGrpSpPr>
        <p:grpSpPr>
          <a:xfrm>
            <a:off x="6729083" y="3264932"/>
            <a:ext cx="1579278" cy="1295400"/>
            <a:chOff x="6729083" y="3264932"/>
            <a:chExt cx="1579278" cy="1295400"/>
          </a:xfrm>
        </p:grpSpPr>
        <p:sp>
          <p:nvSpPr>
            <p:cNvPr id="57" name="TextBox 56"/>
            <p:cNvSpPr txBox="1"/>
            <p:nvPr/>
          </p:nvSpPr>
          <p:spPr>
            <a:xfrm>
              <a:off x="6729083" y="4191000"/>
              <a:ext cx="1579278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~1/10 of SNs!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952439" y="3264932"/>
              <a:ext cx="0" cy="92606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028452" y="3812405"/>
              <a:ext cx="0" cy="37859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Elbow Connector 62"/>
          <p:cNvCxnSpPr/>
          <p:nvPr/>
        </p:nvCxnSpPr>
        <p:spPr>
          <a:xfrm rot="16200000" flipH="1">
            <a:off x="2698117" y="3334862"/>
            <a:ext cx="5757461" cy="1199728"/>
          </a:xfrm>
          <a:prstGeom prst="bentConnector3">
            <a:avLst>
              <a:gd name="adj1" fmla="val 65738"/>
            </a:avLst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2" name="Group 4121"/>
          <p:cNvGrpSpPr/>
          <p:nvPr/>
        </p:nvGrpSpPr>
        <p:grpSpPr>
          <a:xfrm>
            <a:off x="6355762" y="4560332"/>
            <a:ext cx="2700141" cy="2146993"/>
            <a:chOff x="6355762" y="4560332"/>
            <a:chExt cx="2700141" cy="2146993"/>
          </a:xfrm>
        </p:grpSpPr>
        <p:sp>
          <p:nvSpPr>
            <p:cNvPr id="4102" name="TextBox 4101"/>
            <p:cNvSpPr txBox="1"/>
            <p:nvPr/>
          </p:nvSpPr>
          <p:spPr>
            <a:xfrm>
              <a:off x="6355762" y="4952999"/>
              <a:ext cx="2700141" cy="1754326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*More likely associated with  Type </a:t>
              </a:r>
              <a:r>
                <a:rPr lang="en-US" altLang="zh-TW" dirty="0" err="1" smtClean="0">
                  <a:latin typeface="Cambria Math" pitchFamily="18" charset="0"/>
                  <a:ea typeface="Cambria Math" pitchFamily="18" charset="0"/>
                </a:rPr>
                <a:t>Ib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/c-BL</a:t>
              </a:r>
            </a:p>
            <a:p>
              <a:endParaRPr lang="en-US" altLang="zh-TW" dirty="0">
                <a:latin typeface="Cambria Math" pitchFamily="18" charset="0"/>
                <a:ea typeface="Cambria Math" pitchFamily="18" charset="0"/>
              </a:endParaRPr>
            </a:p>
            <a:p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*high </a:t>
              </a:r>
              <a:r>
                <a:rPr lang="en-US" altLang="zh-TW" dirty="0">
                  <a:latin typeface="Symbol" pitchFamily="18" charset="2"/>
                  <a:ea typeface="Cambria Math" pitchFamily="18" charset="0"/>
                </a:rPr>
                <a:t>G</a:t>
              </a:r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 factor indicate accompanying formation of BH instead of NS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85" name="Straight Arrow Connector 84"/>
            <p:cNvCxnSpPr>
              <a:stCxn id="57" idx="2"/>
            </p:cNvCxnSpPr>
            <p:nvPr/>
          </p:nvCxnSpPr>
          <p:spPr>
            <a:xfrm>
              <a:off x="7518722" y="4560332"/>
              <a:ext cx="0" cy="39266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LGRBs—the </a:t>
            </a:r>
            <a:r>
              <a:rPr lang="en-US" altLang="zh-TW" dirty="0" err="1" smtClean="0"/>
              <a:t>collapsar</a:t>
            </a:r>
            <a:r>
              <a:rPr lang="en-US" altLang="zh-TW" dirty="0" smtClean="0"/>
              <a:t> model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8594" y="1219200"/>
            <a:ext cx="4036041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For some reason the SN fails to explode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05282" y="1588532"/>
            <a:ext cx="5282665" cy="838200"/>
            <a:chOff x="1905282" y="1588532"/>
            <a:chExt cx="5282665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1905282" y="2057400"/>
              <a:ext cx="5282665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Mantle rains down on the proto-neutron star (PNS).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2" name="Straight Connector 11"/>
            <p:cNvCxnSpPr>
              <a:stCxn id="4" idx="2"/>
              <a:endCxn id="6" idx="0"/>
            </p:cNvCxnSpPr>
            <p:nvPr/>
          </p:nvCxnSpPr>
          <p:spPr>
            <a:xfrm>
              <a:off x="4546615" y="1588532"/>
              <a:ext cx="0" cy="468868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63159" y="2426732"/>
            <a:ext cx="4166910" cy="1150437"/>
            <a:chOff x="2463159" y="2426732"/>
            <a:chExt cx="4166910" cy="11504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63159" y="3202002"/>
                  <a:ext cx="4166910" cy="375167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PNS passes 1.5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zh-TW" altLang="en-US" dirty="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and collapses to a BH.</a:t>
                  </a:r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59" y="3202002"/>
                  <a:ext cx="4166910" cy="375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72" t="-6061" b="-16667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4579762" y="2629701"/>
              <a:ext cx="1922899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After </a:t>
              </a:r>
              <a:r>
                <a:rPr lang="en-US" altLang="zh-TW" dirty="0" err="1" smtClean="0">
                  <a:latin typeface="Cambria Math" pitchFamily="18" charset="0"/>
                  <a:ea typeface="Cambria Math" pitchFamily="18" charset="0"/>
                </a:rPr>
                <a:t>hours~days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5" name="Straight Connector 14"/>
            <p:cNvCxnSpPr>
              <a:stCxn id="6" idx="2"/>
              <a:endCxn id="7" idx="0"/>
            </p:cNvCxnSpPr>
            <p:nvPr/>
          </p:nvCxnSpPr>
          <p:spPr>
            <a:xfrm flipH="1">
              <a:off x="4546614" y="2426732"/>
              <a:ext cx="1" cy="775270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63159" y="3577169"/>
            <a:ext cx="4169475" cy="1079961"/>
            <a:chOff x="2463159" y="3577169"/>
            <a:chExt cx="4169475" cy="1079961"/>
          </a:xfrm>
        </p:grpSpPr>
        <p:sp>
          <p:nvSpPr>
            <p:cNvPr id="8" name="TextBox 7"/>
            <p:cNvSpPr txBox="1"/>
            <p:nvPr/>
          </p:nvSpPr>
          <p:spPr>
            <a:xfrm>
              <a:off x="2463159" y="4287798"/>
              <a:ext cx="4169475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Disk is formed from the mantle material.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7" name="Straight Connector 16"/>
            <p:cNvCxnSpPr>
              <a:stCxn id="7" idx="2"/>
              <a:endCxn id="8" idx="0"/>
            </p:cNvCxnSpPr>
            <p:nvPr/>
          </p:nvCxnSpPr>
          <p:spPr>
            <a:xfrm>
              <a:off x="4546614" y="3577169"/>
              <a:ext cx="1283" cy="710629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845956" y="4657130"/>
            <a:ext cx="3403881" cy="1223173"/>
            <a:chOff x="2845956" y="4657130"/>
            <a:chExt cx="3403881" cy="1223173"/>
          </a:xfrm>
        </p:grpSpPr>
        <p:sp>
          <p:nvSpPr>
            <p:cNvPr id="9" name="TextBox 8"/>
            <p:cNvSpPr txBox="1"/>
            <p:nvPr/>
          </p:nvSpPr>
          <p:spPr>
            <a:xfrm>
              <a:off x="2845956" y="5510971"/>
              <a:ext cx="3403881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Neutrino emission and jets form.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0" name="Straight Connector 19"/>
            <p:cNvCxnSpPr>
              <a:stCxn id="8" idx="2"/>
              <a:endCxn id="9" idx="0"/>
            </p:cNvCxnSpPr>
            <p:nvPr/>
          </p:nvCxnSpPr>
          <p:spPr>
            <a:xfrm>
              <a:off x="4547897" y="4657130"/>
              <a:ext cx="0" cy="853841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45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 - Why so luminous?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The life stages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The </a:t>
            </a:r>
            <a:r>
              <a:rPr lang="en-US" altLang="zh-TW" sz="1800" dirty="0" err="1" smtClean="0"/>
              <a:t>collapsar</a:t>
            </a:r>
            <a:r>
              <a:rPr lang="en-US" altLang="zh-TW" sz="1800" dirty="0" smtClean="0"/>
              <a:t> model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4. Other types of GRBs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Ghosts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X-ray flashes</a:t>
            </a:r>
          </a:p>
          <a:p>
            <a:pPr marL="0" indent="0">
              <a:buNone/>
            </a:pPr>
            <a:r>
              <a:rPr lang="en-US" altLang="zh-TW" sz="1800" dirty="0" smtClean="0"/>
              <a:t>   - </a:t>
            </a:r>
            <a:r>
              <a:rPr lang="en-US" altLang="zh-TW" sz="1800" dirty="0"/>
              <a:t>Low Energy </a:t>
            </a:r>
            <a:r>
              <a:rPr lang="en-US" altLang="zh-TW" sz="1800" dirty="0" smtClean="0"/>
              <a:t>GRBs</a:t>
            </a:r>
          </a:p>
        </p:txBody>
      </p:sp>
    </p:spTree>
    <p:extLst>
      <p:ext uri="{BB962C8B-B14F-4D97-AF65-F5344CB8AC3E}">
        <p14:creationId xmlns:p14="http://schemas.microsoft.com/office/powerpoint/2010/main" val="2045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- Why so luminous?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life stages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</a:t>
            </a:r>
            <a:r>
              <a:rPr lang="en-US" altLang="zh-TW" sz="1800" dirty="0" err="1" smtClean="0">
                <a:solidFill>
                  <a:schemeClr val="bg1">
                    <a:lumMod val="65000"/>
                  </a:schemeClr>
                </a:solidFill>
              </a:rPr>
              <a:t>collapsar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4. Other types of GRBs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Ghosts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X-ray flashes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Spectral lag GRBs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  - Low luminosity GRBs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SGRBs—mergers?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5953553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Basic mechanism (same idea as LGRBs):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BH formation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 rapid accretion  jet flow  brief fireball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334553" y="1389966"/>
            <a:ext cx="2580848" cy="808166"/>
            <a:chOff x="6334553" y="1389966"/>
            <a:chExt cx="2580848" cy="808166"/>
          </a:xfrm>
        </p:grpSpPr>
        <p:sp>
          <p:nvSpPr>
            <p:cNvPr id="6" name="TextBox 5"/>
            <p:cNvSpPr txBox="1"/>
            <p:nvPr/>
          </p:nvSpPr>
          <p:spPr>
            <a:xfrm>
              <a:off x="6754745" y="1828800"/>
              <a:ext cx="2160656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Why are they short?</a:t>
              </a:r>
              <a:endPara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endParaRPr>
            </a:p>
          </p:txBody>
        </p:sp>
        <p:cxnSp>
          <p:nvCxnSpPr>
            <p:cNvPr id="13" name="Elbow Connector 12"/>
            <p:cNvCxnSpPr>
              <a:stCxn id="5" idx="3"/>
              <a:endCxn id="6" idx="0"/>
            </p:cNvCxnSpPr>
            <p:nvPr/>
          </p:nvCxnSpPr>
          <p:spPr>
            <a:xfrm>
              <a:off x="6334553" y="1389966"/>
              <a:ext cx="1500520" cy="438834"/>
            </a:xfrm>
            <a:prstGeom prst="bentConnector2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7900" y="2198132"/>
            <a:ext cx="6096001" cy="674132"/>
            <a:chOff x="2247900" y="2198132"/>
            <a:chExt cx="6096001" cy="674132"/>
          </a:xfrm>
        </p:grpSpPr>
        <p:sp>
          <p:nvSpPr>
            <p:cNvPr id="7" name="TextBox 6"/>
            <p:cNvSpPr txBox="1"/>
            <p:nvPr/>
          </p:nvSpPr>
          <p:spPr>
            <a:xfrm>
              <a:off x="2247900" y="2502932"/>
              <a:ext cx="6096001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Less available material for accretion, 100~1000 times less</a:t>
              </a:r>
              <a:endPara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endParaRPr>
            </a:p>
          </p:txBody>
        </p:sp>
        <p:cxnSp>
          <p:nvCxnSpPr>
            <p:cNvPr id="15" name="Straight Connector 14"/>
            <p:cNvCxnSpPr>
              <a:stCxn id="6" idx="2"/>
            </p:cNvCxnSpPr>
            <p:nvPr/>
          </p:nvCxnSpPr>
          <p:spPr>
            <a:xfrm>
              <a:off x="7835073" y="2198132"/>
              <a:ext cx="0" cy="304800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9600" y="2872264"/>
            <a:ext cx="3124200" cy="704612"/>
            <a:chOff x="609600" y="2872264"/>
            <a:chExt cx="3124200" cy="704612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3207544"/>
              <a:ext cx="3124200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Maybe NS-NS, NS-BH mergers?</a:t>
              </a:r>
              <a:endPara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971800" y="2872264"/>
              <a:ext cx="0" cy="335280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33800" y="3253710"/>
            <a:ext cx="5029200" cy="646331"/>
            <a:chOff x="3733800" y="3253710"/>
            <a:chExt cx="502920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4343400" y="3253710"/>
              <a:ext cx="4419600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Only material available in this case is small amounts of stuff from SN outer layers.</a:t>
              </a:r>
            </a:p>
          </p:txBody>
        </p:sp>
        <p:cxnSp>
          <p:nvCxnSpPr>
            <p:cNvPr id="19" name="Straight Connector 18"/>
            <p:cNvCxnSpPr>
              <a:stCxn id="8" idx="3"/>
            </p:cNvCxnSpPr>
            <p:nvPr/>
          </p:nvCxnSpPr>
          <p:spPr>
            <a:xfrm>
              <a:off x="3733800" y="3392210"/>
              <a:ext cx="6096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21934" y="3576876"/>
            <a:ext cx="3124200" cy="1260455"/>
            <a:chOff x="1921934" y="3576876"/>
            <a:chExt cx="3124200" cy="1260455"/>
          </a:xfrm>
        </p:grpSpPr>
        <p:sp>
          <p:nvSpPr>
            <p:cNvPr id="10" name="TextBox 9"/>
            <p:cNvSpPr txBox="1"/>
            <p:nvPr/>
          </p:nvSpPr>
          <p:spPr>
            <a:xfrm>
              <a:off x="1921934" y="4191000"/>
              <a:ext cx="3124200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Should be found in galactic halos, not SF regions.</a:t>
              </a:r>
              <a:endPara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819400" y="3576876"/>
              <a:ext cx="0" cy="614124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18866" y="3576876"/>
            <a:ext cx="4105668" cy="2431256"/>
            <a:chOff x="118866" y="3576876"/>
            <a:chExt cx="4105668" cy="2431256"/>
          </a:xfrm>
        </p:grpSpPr>
        <p:sp>
          <p:nvSpPr>
            <p:cNvPr id="11" name="TextBox 10"/>
            <p:cNvSpPr txBox="1"/>
            <p:nvPr/>
          </p:nvSpPr>
          <p:spPr>
            <a:xfrm>
              <a:off x="118866" y="5638800"/>
              <a:ext cx="4105668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Good targets for gravity wave detectors.</a:t>
              </a:r>
              <a:endPara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3576876"/>
              <a:ext cx="0" cy="2061924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724400" y="4514166"/>
            <a:ext cx="4337879" cy="2008495"/>
            <a:chOff x="4724400" y="4514166"/>
            <a:chExt cx="4337879" cy="2008495"/>
          </a:xfrm>
        </p:grpSpPr>
        <p:sp>
          <p:nvSpPr>
            <p:cNvPr id="30" name="TextBox 29"/>
            <p:cNvSpPr txBox="1"/>
            <p:nvPr/>
          </p:nvSpPr>
          <p:spPr>
            <a:xfrm>
              <a:off x="4724400" y="5322332"/>
              <a:ext cx="4337879" cy="1200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GRB 050509 detected by Swift was able to be determined to be in a elliptical galaxy at z~0.225, exactly what was expected by merger scenario.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35" name="Elbow Connector 34"/>
            <p:cNvCxnSpPr>
              <a:stCxn id="10" idx="3"/>
              <a:endCxn id="30" idx="0"/>
            </p:cNvCxnSpPr>
            <p:nvPr/>
          </p:nvCxnSpPr>
          <p:spPr>
            <a:xfrm>
              <a:off x="5046134" y="4514166"/>
              <a:ext cx="1847206" cy="808166"/>
            </a:xfrm>
            <a:prstGeom prst="bentConnector2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4419600" y="4837331"/>
            <a:ext cx="0" cy="2249269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419600" y="-76200"/>
            <a:ext cx="0" cy="4572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381000"/>
            <a:ext cx="5257800" cy="12003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GRB 050709 produced an optical afterglow, but it was located in a z=0.16 SF galaxy, which is still consistent with the merger model as binaries can exist in all types of galaxies.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0" y="380999"/>
            <a:ext cx="3560618" cy="1200329"/>
            <a:chOff x="5334000" y="380999"/>
            <a:chExt cx="3560618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6075218" y="380999"/>
              <a:ext cx="2819400" cy="1200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Optical afterglow is consistent with this SF galaxy having more ISM for the jet to blast into.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9" name="Straight Connector 8"/>
            <p:cNvCxnSpPr>
              <a:stCxn id="6" idx="3"/>
              <a:endCxn id="7" idx="1"/>
            </p:cNvCxnSpPr>
            <p:nvPr/>
          </p:nvCxnSpPr>
          <p:spPr>
            <a:xfrm flipV="1">
              <a:off x="5334000" y="981164"/>
              <a:ext cx="741218" cy="1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1000" y="2057400"/>
                <a:ext cx="6008248" cy="64633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 surprising pattern:</a:t>
                </a:r>
              </a:p>
              <a:p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their energies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48−49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erg (~300 less than LGRB)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600824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08" t="-3636" b="-10000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09600" y="2703731"/>
            <a:ext cx="3268287" cy="1808017"/>
            <a:chOff x="609600" y="2703731"/>
            <a:chExt cx="3268287" cy="1808017"/>
          </a:xfrm>
        </p:grpSpPr>
        <p:sp>
          <p:nvSpPr>
            <p:cNvPr id="14" name="TextBox 13"/>
            <p:cNvSpPr txBox="1"/>
            <p:nvPr/>
          </p:nvSpPr>
          <p:spPr>
            <a:xfrm>
              <a:off x="1003069" y="3865417"/>
              <a:ext cx="2874818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Some SGRBs are just sprays of r-ray emitting material.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7" name="Elbow Connector 16"/>
            <p:cNvCxnSpPr>
              <a:endCxn id="14" idx="1"/>
            </p:cNvCxnSpPr>
            <p:nvPr/>
          </p:nvCxnSpPr>
          <p:spPr>
            <a:xfrm rot="16200000" flipH="1">
              <a:off x="63909" y="3249422"/>
              <a:ext cx="1484851" cy="393469"/>
            </a:xfrm>
            <a:prstGeom prst="bentConnector2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09600" y="2703730"/>
            <a:ext cx="2882291" cy="914401"/>
            <a:chOff x="609600" y="2703730"/>
            <a:chExt cx="2882291" cy="914401"/>
          </a:xfrm>
        </p:grpSpPr>
        <p:sp>
          <p:nvSpPr>
            <p:cNvPr id="13" name="TextBox 12"/>
            <p:cNvSpPr txBox="1"/>
            <p:nvPr/>
          </p:nvSpPr>
          <p:spPr>
            <a:xfrm>
              <a:off x="1003069" y="2971800"/>
              <a:ext cx="2488822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Some SGRBs are highly beamed, relativistic jets.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9" name="Elbow Connector 18"/>
            <p:cNvCxnSpPr>
              <a:endCxn id="13" idx="1"/>
            </p:cNvCxnSpPr>
            <p:nvPr/>
          </p:nvCxnSpPr>
          <p:spPr>
            <a:xfrm rot="16200000" flipH="1">
              <a:off x="510717" y="2802613"/>
              <a:ext cx="591235" cy="393469"/>
            </a:xfrm>
            <a:prstGeom prst="bentConnector2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491891" y="3294965"/>
            <a:ext cx="4998174" cy="923330"/>
            <a:chOff x="3491891" y="3294965"/>
            <a:chExt cx="4998174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451465" y="3294965"/>
              <a:ext cx="4038600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Consistent with formation of a “bare” black hole: no SN envelope around the engine to collimate the burst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2" name="Elbow Connector 21"/>
            <p:cNvCxnSpPr>
              <a:stCxn id="13" idx="3"/>
              <a:endCxn id="15" idx="1"/>
            </p:cNvCxnSpPr>
            <p:nvPr/>
          </p:nvCxnSpPr>
          <p:spPr>
            <a:xfrm>
              <a:off x="3491891" y="3294966"/>
              <a:ext cx="959574" cy="461664"/>
            </a:xfrm>
            <a:prstGeom prst="bentConnector3">
              <a:avLst>
                <a:gd name="adj1" fmla="val 69058"/>
              </a:avLst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4" idx="3"/>
              <a:endCxn id="15" idx="1"/>
            </p:cNvCxnSpPr>
            <p:nvPr/>
          </p:nvCxnSpPr>
          <p:spPr>
            <a:xfrm flipV="1">
              <a:off x="3877887" y="3756630"/>
              <a:ext cx="573578" cy="431953"/>
            </a:xfrm>
            <a:prstGeom prst="bentConnector3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48502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A high z population (z=0.4~1.1) are seen as well (~1/3 of all SGRBs), which again is consistent with the NS-NS merger model (?)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5745" y="1103531"/>
            <a:ext cx="3742114" cy="1491734"/>
            <a:chOff x="595745" y="1103531"/>
            <a:chExt cx="3742114" cy="1491734"/>
          </a:xfrm>
        </p:grpSpPr>
        <p:sp>
          <p:nvSpPr>
            <p:cNvPr id="20" name="TextBox 19"/>
            <p:cNvSpPr txBox="1"/>
            <p:nvPr/>
          </p:nvSpPr>
          <p:spPr>
            <a:xfrm>
              <a:off x="595745" y="1671935"/>
              <a:ext cx="3742114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The distant SGRBs are intrinsically more energetic than their low-redshift counterparts.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667000" y="1103531"/>
              <a:ext cx="0" cy="568404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62945" y="1103531"/>
            <a:ext cx="3455325" cy="1491734"/>
            <a:chOff x="4862945" y="1103531"/>
            <a:chExt cx="3455325" cy="14917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862945" y="1671935"/>
                  <a:ext cx="3455325" cy="923330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They produce typical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itchFamily="18" charset="0"/>
                            </a:rPr>
                            <m:t>48−49</m:t>
                          </m:r>
                        </m:sup>
                      </m:sSup>
                    </m:oMath>
                  </a14:m>
                  <a:r>
                    <a:rPr lang="zh-TW" altLang="en-US" dirty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altLang="zh-TW" dirty="0">
                      <a:latin typeface="Cambria Math" pitchFamily="18" charset="0"/>
                      <a:ea typeface="Cambria Math" pitchFamily="18" charset="0"/>
                    </a:rPr>
                    <a:t>erg </a:t>
                  </a:r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bursts but we only see those that are highly beamed toward us.</a:t>
                  </a:r>
                  <a:endParaRPr lang="zh-TW" altLang="en-US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945" y="1671935"/>
                  <a:ext cx="3455325" cy="923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26" t="-2564" r="-1401" b="-7051"/>
                  </a:stretch>
                </a:blipFill>
                <a:ln w="254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6705600" y="1103531"/>
              <a:ext cx="0" cy="568404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62945" y="2595265"/>
            <a:ext cx="3455325" cy="1452265"/>
            <a:chOff x="4862945" y="2595265"/>
            <a:chExt cx="3455325" cy="1452265"/>
          </a:xfrm>
        </p:grpSpPr>
        <p:sp>
          <p:nvSpPr>
            <p:cNvPr id="23" name="TextBox 22"/>
            <p:cNvSpPr txBox="1"/>
            <p:nvPr/>
          </p:nvSpPr>
          <p:spPr>
            <a:xfrm>
              <a:off x="4862945" y="3124200"/>
              <a:ext cx="3455325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The numbers of distant SGRBs must be considerably more than we see.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8" name="Straight Connector 17"/>
            <p:cNvCxnSpPr>
              <a:stCxn id="21" idx="2"/>
              <a:endCxn id="23" idx="0"/>
            </p:cNvCxnSpPr>
            <p:nvPr/>
          </p:nvCxnSpPr>
          <p:spPr>
            <a:xfrm>
              <a:off x="6590608" y="2595265"/>
              <a:ext cx="0" cy="528935"/>
            </a:xfrm>
            <a:prstGeom prst="lin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9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- Why so luminous?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life stages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</a:t>
            </a:r>
            <a:r>
              <a:rPr lang="en-US" altLang="zh-TW" sz="1800" dirty="0" err="1" smtClean="0">
                <a:solidFill>
                  <a:schemeClr val="bg1">
                    <a:lumMod val="65000"/>
                  </a:schemeClr>
                </a:solidFill>
              </a:rPr>
              <a:t>collapsar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4. Other types of GRBs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Ghosts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X-ray flashes</a:t>
            </a:r>
          </a:p>
          <a:p>
            <a:pPr marL="0" indent="0">
              <a:buNone/>
            </a:pPr>
            <a:r>
              <a:rPr lang="en-US" altLang="zh-TW" sz="1800" dirty="0" smtClean="0"/>
              <a:t>   - Spectral lag GRBs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Low luminosity GRBs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8565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Other Types of GRBs—Ghosts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50728"/>
            <a:ext cx="3729995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LGRBs studied at other wavelengths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67164" y="1520060"/>
            <a:ext cx="2707536" cy="620684"/>
            <a:chOff x="2067164" y="1520060"/>
            <a:chExt cx="2707536" cy="620684"/>
          </a:xfrm>
        </p:grpSpPr>
        <p:sp>
          <p:nvSpPr>
            <p:cNvPr id="6" name="TextBox 5"/>
            <p:cNvSpPr txBox="1"/>
            <p:nvPr/>
          </p:nvSpPr>
          <p:spPr>
            <a:xfrm>
              <a:off x="2067164" y="1771412"/>
              <a:ext cx="2707536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90% have X-ray detection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76600" y="1520060"/>
              <a:ext cx="0" cy="25135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04800" y="2140744"/>
            <a:ext cx="2879506" cy="558121"/>
            <a:chOff x="304800" y="2140744"/>
            <a:chExt cx="2879506" cy="558121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2329533"/>
              <a:ext cx="2879506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50% have Optical detection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7000" y="2140744"/>
              <a:ext cx="0" cy="188789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420932" y="2140744"/>
            <a:ext cx="3180871" cy="558121"/>
            <a:chOff x="3420932" y="2140744"/>
            <a:chExt cx="3180871" cy="558121"/>
          </a:xfrm>
        </p:grpSpPr>
        <p:sp>
          <p:nvSpPr>
            <p:cNvPr id="8" name="TextBox 7"/>
            <p:cNvSpPr txBox="1"/>
            <p:nvPr/>
          </p:nvSpPr>
          <p:spPr>
            <a:xfrm>
              <a:off x="3420932" y="2329533"/>
              <a:ext cx="3180871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40% have</a:t>
              </a:r>
              <a:r>
                <a:rPr lang="en-US" altLang="zh-TW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no 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Optical detection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419600" y="2140744"/>
              <a:ext cx="0" cy="188789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601803" y="2329533"/>
            <a:ext cx="2063217" cy="369332"/>
            <a:chOff x="6601803" y="2329533"/>
            <a:chExt cx="206321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2329533"/>
              <a:ext cx="1654620" cy="36933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alled “Ghosts”</a:t>
              </a:r>
              <a:endParaRPr lang="zh-TW" altLang="en-US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8" idx="3"/>
              <a:endCxn id="15" idx="1"/>
            </p:cNvCxnSpPr>
            <p:nvPr/>
          </p:nvCxnSpPr>
          <p:spPr>
            <a:xfrm>
              <a:off x="6601803" y="2514199"/>
              <a:ext cx="40859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1000" y="3054866"/>
            <a:ext cx="1429109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Possibilities: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933" y="3581400"/>
            <a:ext cx="7151910" cy="230832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1. The exploding massive star may be enshrouded in dense, dusty molecular clouds opaque to optical.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2. GRBs may occur in ULIRGs.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3. They may be low G sources and rapidly decay.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4. They might be at very high z (&gt;10)</a:t>
            </a:r>
          </a:p>
        </p:txBody>
      </p:sp>
    </p:spTree>
    <p:extLst>
      <p:ext uri="{BB962C8B-B14F-4D97-AF65-F5344CB8AC3E}">
        <p14:creationId xmlns:p14="http://schemas.microsoft.com/office/powerpoint/2010/main" val="3184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Other Types of </a:t>
            </a:r>
            <a:r>
              <a:rPr lang="en-US" altLang="zh-TW" dirty="0" smtClean="0"/>
              <a:t>GRBs—X-ray flashes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50728"/>
            <a:ext cx="6965176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Emission mainly in X-rays with weaker accompanying </a:t>
            </a:r>
            <a:r>
              <a:rPr lang="en-US" altLang="zh-TW" dirty="0" smtClean="0">
                <a:latin typeface="Symbol" pitchFamily="18" charset="2"/>
                <a:ea typeface="Cambria Math" pitchFamily="18" charset="0"/>
              </a:rPr>
              <a:t>g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-ray emission.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65190"/>
            <a:ext cx="2278316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Many are also ghosts.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65190"/>
            <a:ext cx="1429109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Possibilities: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412661"/>
            <a:ext cx="7151910" cy="230832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1. The exploding massive star may be enshrouded in dense, dusty molecular clouds opaque to optical.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2. GRBs may occur in ULIRGs.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3. They may be low G sources and rapidly decay.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4. They might be at very high z (&gt;10)</a:t>
            </a:r>
          </a:p>
          <a:p>
            <a:pPr algn="ctr"/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+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5. They are heavily loaded with protons and therefore are only mildly relativistic fireballs. (synchrotron emission ~100 lower in energy)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15" y="5486400"/>
            <a:ext cx="715191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It is generally believed that there are a continuum of sources between strong </a:t>
            </a:r>
            <a:r>
              <a:rPr lang="en-US" altLang="zh-TW" dirty="0" smtClean="0">
                <a:latin typeface="Symbol" pitchFamily="18" charset="2"/>
                <a:ea typeface="Cambria Math" pitchFamily="18" charset="0"/>
              </a:rPr>
              <a:t>g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-ray bursts and the X-ray flashes (which are weak in </a:t>
            </a:r>
            <a:r>
              <a:rPr lang="en-US" altLang="zh-TW" dirty="0" smtClean="0">
                <a:latin typeface="Symbol" pitchFamily="18" charset="2"/>
                <a:ea typeface="Cambria Math" pitchFamily="18" charset="0"/>
              </a:rPr>
              <a:t>g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-rays).</a:t>
            </a:r>
          </a:p>
        </p:txBody>
      </p:sp>
    </p:spTree>
    <p:extLst>
      <p:ext uri="{BB962C8B-B14F-4D97-AF65-F5344CB8AC3E}">
        <p14:creationId xmlns:p14="http://schemas.microsoft.com/office/powerpoint/2010/main" val="31711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Other Types of </a:t>
            </a:r>
            <a:r>
              <a:rPr lang="en-US" altLang="zh-TW" sz="3600" dirty="0" smtClean="0"/>
              <a:t>GRBs—Spectral lag GRBs</a:t>
            </a:r>
            <a:endParaRPr lang="zh-TW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1351558"/>
            <a:ext cx="1849417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Long spectral lag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9" y="1351558"/>
            <a:ext cx="2136034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Low beaming factor</a:t>
            </a:r>
            <a:endParaRPr lang="zh-TW" altLang="en-US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2382816" y="1536224"/>
            <a:ext cx="665183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399" y="2159278"/>
            <a:ext cx="7772400" cy="286232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Example: GRB980425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 SN 1998bw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Suggestion: perhaps all spectral lag GRBs come from Type </a:t>
            </a:r>
            <a:r>
              <a:rPr lang="en-US" altLang="zh-TW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Ib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/c SN.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Indeed, Spectral lag GRBs seem to be relatively nearby (&lt;100Mpc)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and if their beaming factors~1 then the rate of these GRBs and the rate of SN </a:t>
            </a:r>
            <a:r>
              <a:rPr lang="en-US" altLang="zh-TW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Ib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/c are comparable.</a:t>
            </a:r>
          </a:p>
          <a:p>
            <a:endParaRPr lang="en-US" altLang="zh-TW" dirty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*These objects tend to be </a:t>
            </a:r>
            <a:r>
              <a:rPr lang="en-US" altLang="zh-TW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underluminous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compared to other GRBs.</a:t>
            </a:r>
          </a:p>
        </p:txBody>
      </p:sp>
    </p:spTree>
    <p:extLst>
      <p:ext uri="{BB962C8B-B14F-4D97-AF65-F5344CB8AC3E}">
        <p14:creationId xmlns:p14="http://schemas.microsoft.com/office/powerpoint/2010/main" val="31711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Other Types of GRBs—Low luminosity GRBs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9600" y="1154668"/>
                <a:ext cx="8153400" cy="48236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GRBs with L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47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erg/s increases to ~100 times more events per cubic 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Gpc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compared to normal GRBs.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At this stage little is known. It is much too early to tell whether or not they are produced by a different progenitor of mechanism from, say, the massive star/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collapsar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one.</a:t>
                </a: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relation among the X-ray flashes, low-luminosity GRBs, and SN 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Ib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/c is not understood yet. However, it is important to remember that these SNs have little or no H/He in the outer envelope and that they are the most elongated explosions. The jet could easily break out of the star in some cases and be observed from a large range of viewing angles as a X-ray flash or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  <a:ea typeface="Cambria Math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, long spectral lag GRB.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These peculiar GRBs may be the missing link between elongated SN which seem to produce NSs, and ultra-relativistic GRBs which produce BHs.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4668"/>
                <a:ext cx="8153400" cy="4823628"/>
              </a:xfrm>
              <a:prstGeom prst="rect">
                <a:avLst/>
              </a:prstGeom>
              <a:blipFill rotWithShape="1">
                <a:blip r:embed="rId2"/>
                <a:stretch>
                  <a:fillRect l="-598" t="-758" r="-972" b="-88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9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- Why so luminous?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life stages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</a:t>
            </a:r>
            <a:r>
              <a:rPr lang="en-US" altLang="zh-TW" sz="1800" dirty="0" err="1" smtClean="0">
                <a:solidFill>
                  <a:schemeClr val="bg1">
                    <a:lumMod val="65000"/>
                  </a:schemeClr>
                </a:solidFill>
              </a:rPr>
              <a:t>collapsar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4. Other types of GRBs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Ghosts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X-ray flashes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Spectral lag GRBs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  - Low luminosity GRBs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Pre Compton Era – The Vela satellites (1967~1990)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zh-TW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326" y="5101242"/>
            <a:ext cx="821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Questions of the era: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zh-TW" alt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What are these flashes?</a:t>
            </a: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zh-TW" alt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Where do they come from? 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Extragalactic? Galactic?</a:t>
            </a:r>
            <a:endParaRPr lang="en-US" altLang="zh-TW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7326" y="1383613"/>
            <a:ext cx="4826665" cy="3569387"/>
            <a:chOff x="229163" y="1417076"/>
            <a:chExt cx="3634625" cy="2687857"/>
          </a:xfrm>
        </p:grpSpPr>
        <p:pic>
          <p:nvPicPr>
            <p:cNvPr id="1025" name="Picture 1" descr="G:\Desktop\GRB\Figs\vel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63" y="1417076"/>
              <a:ext cx="3634625" cy="2687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30281" y="3858712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© NASA</a:t>
              </a:r>
              <a:endParaRPr lang="zh-TW" altLang="en-US" sz="1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3532" y="1383613"/>
            <a:ext cx="3758738" cy="2942854"/>
            <a:chOff x="5223532" y="1383613"/>
            <a:chExt cx="3758738" cy="2942854"/>
          </a:xfrm>
        </p:grpSpPr>
        <p:grpSp>
          <p:nvGrpSpPr>
            <p:cNvPr id="15" name="Group 14"/>
            <p:cNvGrpSpPr/>
            <p:nvPr/>
          </p:nvGrpSpPr>
          <p:grpSpPr>
            <a:xfrm>
              <a:off x="5223532" y="1383613"/>
              <a:ext cx="3758738" cy="2942854"/>
              <a:chOff x="5071129" y="1452002"/>
              <a:chExt cx="3348995" cy="2622051"/>
            </a:xfrm>
          </p:grpSpPr>
          <p:pic>
            <p:nvPicPr>
              <p:cNvPr id="1026" name="Picture 2" descr="G:\Desktop\GRB\Figs\3857787077_4a68d49e69_z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129" y="1452002"/>
                <a:ext cx="3283977" cy="2622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331505" y="3854673"/>
                <a:ext cx="1088619" cy="219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© Gerald </a:t>
                </a:r>
                <a:r>
                  <a:rPr lang="en-US" altLang="zh-TW" sz="1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Simmons</a:t>
                </a:r>
              </a:p>
            </p:txBody>
          </p:sp>
        </p:grpSp>
        <p:pic>
          <p:nvPicPr>
            <p:cNvPr id="1027" name="Picture 3" descr="G:\Desktop\GRB\Figs\soviet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396" y="1543941"/>
              <a:ext cx="848190" cy="67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223532" y="1383613"/>
            <a:ext cx="3685765" cy="2942854"/>
            <a:chOff x="5223532" y="1383613"/>
            <a:chExt cx="3685765" cy="294285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23532" y="1383613"/>
              <a:ext cx="3685765" cy="2942854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223532" y="1383613"/>
              <a:ext cx="3685765" cy="2942854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22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The long and short GRBs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1285103"/>
            <a:ext cx="4100946" cy="2819400"/>
            <a:chOff x="228600" y="1295400"/>
            <a:chExt cx="4100946" cy="2819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95400"/>
              <a:ext cx="4100946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76600" y="1600200"/>
              <a:ext cx="830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LGRBs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3657600"/>
            <a:ext cx="4124545" cy="2819400"/>
            <a:chOff x="4572000" y="3533176"/>
            <a:chExt cx="4124545" cy="2819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33176"/>
              <a:ext cx="412454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696200" y="376554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GRBs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The (common) classification</a:t>
            </a:r>
            <a:endParaRPr lang="zh-TW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8253" y="1316521"/>
            <a:ext cx="4517079" cy="3268308"/>
            <a:chOff x="2460022" y="1819922"/>
            <a:chExt cx="5754485" cy="4163627"/>
          </a:xfrm>
        </p:grpSpPr>
        <p:sp>
          <p:nvSpPr>
            <p:cNvPr id="25" name="Rectangle 24"/>
            <p:cNvSpPr/>
            <p:nvPr/>
          </p:nvSpPr>
          <p:spPr>
            <a:xfrm>
              <a:off x="2506165" y="1819922"/>
              <a:ext cx="5708342" cy="41636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1000" dirty="0"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460022" y="1972657"/>
              <a:ext cx="5526380" cy="3987398"/>
              <a:chOff x="1595016" y="2225164"/>
              <a:chExt cx="5526380" cy="398739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95016" y="2225164"/>
                <a:ext cx="5526380" cy="3987398"/>
                <a:chOff x="1595016" y="2225164"/>
                <a:chExt cx="5526380" cy="398739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595016" y="2468730"/>
                  <a:ext cx="5526380" cy="3743832"/>
                  <a:chOff x="2349618" y="1954566"/>
                  <a:chExt cx="5526380" cy="3743832"/>
                </a:xfrm>
              </p:grpSpPr>
              <p:pic>
                <p:nvPicPr>
                  <p:cNvPr id="51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3867" y="1954566"/>
                    <a:ext cx="5252131" cy="3657600"/>
                  </a:xfrm>
                  <a:prstGeom prst="rect">
                    <a:avLst/>
                  </a:prstGeom>
                  <a:solidFill>
                    <a:srgbClr val="00B050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  <a:scene3d>
                    <a:camera prst="orthographicFront">
                      <a:rot lat="0" lon="0" rev="42000"/>
                    </a:camera>
                    <a:lightRig rig="threePt" dir="t"/>
                  </a:scene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" name="Rectangle 4"/>
                  <p:cNvSpPr/>
                  <p:nvPr/>
                </p:nvSpPr>
                <p:spPr>
                  <a:xfrm>
                    <a:off x="2349618" y="5384727"/>
                    <a:ext cx="2858727" cy="313671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TW" sz="1000" dirty="0">
                        <a:latin typeface="Cambria Math" pitchFamily="18" charset="0"/>
                        <a:ea typeface="Cambria Math" pitchFamily="18" charset="0"/>
                      </a:rPr>
                      <a:t>C. </a:t>
                    </a:r>
                    <a:r>
                      <a:rPr lang="en-US" altLang="zh-TW" sz="1000" dirty="0" err="1">
                        <a:latin typeface="Cambria Math" pitchFamily="18" charset="0"/>
                        <a:ea typeface="Cambria Math" pitchFamily="18" charset="0"/>
                      </a:rPr>
                      <a:t>Kouveliotou</a:t>
                    </a:r>
                    <a:r>
                      <a:rPr lang="en-US" altLang="zh-TW" sz="1000" dirty="0">
                        <a:latin typeface="Cambria Math" pitchFamily="18" charset="0"/>
                        <a:ea typeface="Cambria Math" pitchFamily="18" charset="0"/>
                      </a:rPr>
                      <a:t> </a:t>
                    </a:r>
                    <a:r>
                      <a:rPr lang="en-US" altLang="zh-TW" sz="1000" dirty="0" err="1">
                        <a:latin typeface="Cambria Math" pitchFamily="18" charset="0"/>
                        <a:ea typeface="Cambria Math" pitchFamily="18" charset="0"/>
                      </a:rPr>
                      <a:t>ApJ</a:t>
                    </a:r>
                    <a:r>
                      <a:rPr lang="en-US" altLang="zh-TW" sz="1000" dirty="0">
                        <a:latin typeface="Cambria Math" pitchFamily="18" charset="0"/>
                        <a:ea typeface="Cambria Math" pitchFamily="18" charset="0"/>
                      </a:rPr>
                      <a:t>, 413, L101 (1993) </a:t>
                    </a:r>
                    <a:endParaRPr lang="zh-TW" altLang="en-US" sz="1000" dirty="0">
                      <a:latin typeface="Cambria Math" pitchFamily="18" charset="0"/>
                    </a:endParaRPr>
                  </a:p>
                </p:txBody>
              </p:sp>
              <p:cxnSp>
                <p:nvCxnSpPr>
                  <p:cNvPr id="8" name="Straight Connector 7"/>
                  <p:cNvCxnSpPr>
                    <a:stCxn id="17" idx="2"/>
                  </p:cNvCxnSpPr>
                  <p:nvPr/>
                </p:nvCxnSpPr>
                <p:spPr>
                  <a:xfrm>
                    <a:off x="5212352" y="2605480"/>
                    <a:ext cx="20071" cy="2455530"/>
                  </a:xfrm>
                  <a:prstGeom prst="line">
                    <a:avLst/>
                  </a:prstGeom>
                  <a:solidFill>
                    <a:srgbClr val="00B050">
                      <a:alpha val="0"/>
                    </a:srgbClr>
                  </a:solidFill>
                  <a:ln w="25400">
                    <a:solidFill>
                      <a:srgbClr val="FF000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2421614" y="2225164"/>
                  <a:ext cx="20361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>
                      <a:latin typeface="Cambria Math" pitchFamily="18" charset="0"/>
                      <a:ea typeface="Cambria Math" pitchFamily="18" charset="0"/>
                    </a:rPr>
                    <a:t>Short Bursts ~0.3s</a:t>
                  </a:r>
                  <a:endParaRPr lang="zh-TW" altLang="en-US" sz="1600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685769" y="2225164"/>
                  <a:ext cx="19383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>
                      <a:latin typeface="Cambria Math" pitchFamily="18" charset="0"/>
                      <a:ea typeface="Cambria Math" pitchFamily="18" charset="0"/>
                    </a:rPr>
                    <a:t>Long Bursts ~30s</a:t>
                  </a:r>
                  <a:endParaRPr lang="zh-TW" altLang="en-US" sz="1600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921289" y="2750312"/>
                <a:ext cx="1072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2s divide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436125" y="4755127"/>
              <a:ext cx="1021289" cy="43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latin typeface="Cambria Math" pitchFamily="18" charset="0"/>
                  <a:ea typeface="Cambria Math" pitchFamily="18" charset="0"/>
                </a:rPr>
                <a:t>#= 58</a:t>
              </a:r>
              <a:endParaRPr lang="zh-TW" altLang="en-US" sz="1600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8639" y="4685970"/>
              <a:ext cx="1236263" cy="43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latin typeface="Cambria Math" pitchFamily="18" charset="0"/>
                  <a:ea typeface="Cambria Math" pitchFamily="18" charset="0"/>
                </a:rPr>
                <a:t>#= 164</a:t>
              </a:r>
              <a:endParaRPr lang="zh-TW" altLang="en-US" sz="16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8071" y="4611263"/>
            <a:ext cx="6370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Bimodal distribution with a divide at 2 sec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！</a:t>
            </a:r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zh-TW" alt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Possibly two different classes of objects causing the bursts.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92627" y="1309544"/>
            <a:ext cx="3692832" cy="3312263"/>
            <a:chOff x="3638288" y="2202277"/>
            <a:chExt cx="2747963" cy="22829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288" y="2202277"/>
              <a:ext cx="2747963" cy="225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8288" y="4315478"/>
              <a:ext cx="730828" cy="16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 smtClean="0">
                  <a:latin typeface="Cambria Math" pitchFamily="18" charset="0"/>
                  <a:ea typeface="Cambria Math" pitchFamily="18" charset="0"/>
                </a:rPr>
                <a:t>Fermi+ 2012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2157" y="947189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Situation in 1993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7091" y="947189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Situation in 2012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300" y="5483978"/>
            <a:ext cx="922331" cy="111904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zh-TW" altLang="en-US" sz="1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30393" y="526520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 Math" pitchFamily="18" charset="0"/>
                <a:ea typeface="Cambria Math" pitchFamily="18" charset="0"/>
              </a:rPr>
              <a:t>5%</a:t>
            </a:r>
            <a:endParaRPr lang="zh-TW" altLang="en-US" sz="14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18772" y="526520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 Math" pitchFamily="18" charset="0"/>
                <a:ea typeface="Cambria Math" pitchFamily="18" charset="0"/>
              </a:rPr>
              <a:t>5%</a:t>
            </a:r>
            <a:endParaRPr lang="zh-TW" altLang="en-US" sz="14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4404" y="52652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 Math" pitchFamily="18" charset="0"/>
                <a:ea typeface="Cambria Math" pitchFamily="18" charset="0"/>
              </a:rPr>
              <a:t>90%</a:t>
            </a:r>
            <a:endParaRPr lang="zh-TW" altLang="en-US" sz="14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55919" y="5289361"/>
            <a:ext cx="6991838" cy="1524716"/>
            <a:chOff x="1055919" y="5289361"/>
            <a:chExt cx="6991838" cy="1524716"/>
          </a:xfrm>
        </p:grpSpPr>
        <p:grpSp>
          <p:nvGrpSpPr>
            <p:cNvPr id="51" name="Group 50"/>
            <p:cNvGrpSpPr/>
            <p:nvPr/>
          </p:nvGrpSpPr>
          <p:grpSpPr>
            <a:xfrm>
              <a:off x="1055919" y="5289361"/>
              <a:ext cx="6991838" cy="1524716"/>
              <a:chOff x="-641746" y="2725759"/>
              <a:chExt cx="10444597" cy="248916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-641746" y="2725759"/>
                <a:ext cx="10444597" cy="2489169"/>
                <a:chOff x="1056180" y="205305"/>
                <a:chExt cx="5180245" cy="1469465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05" t="1" r="1233" b="77169"/>
                <a:stretch/>
              </p:blipFill>
              <p:spPr bwMode="auto">
                <a:xfrm>
                  <a:off x="1487594" y="210176"/>
                  <a:ext cx="4748831" cy="14378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2881" b="77227"/>
                <a:stretch/>
              </p:blipFill>
              <p:spPr bwMode="auto">
                <a:xfrm>
                  <a:off x="1056180" y="205305"/>
                  <a:ext cx="431416" cy="1434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75" r="79108" b="94787"/>
                <a:stretch/>
              </p:blipFill>
              <p:spPr bwMode="auto">
                <a:xfrm>
                  <a:off x="4897835" y="211082"/>
                  <a:ext cx="764593" cy="328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73" t="90359" r="7682" b="5221"/>
                <a:stretch/>
              </p:blipFill>
              <p:spPr bwMode="auto">
                <a:xfrm>
                  <a:off x="1440130" y="1369666"/>
                  <a:ext cx="4402445" cy="278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3784445" y="1437471"/>
                  <a:ext cx="2218222" cy="2372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000" dirty="0" err="1">
                      <a:latin typeface="Cambria Math" pitchFamily="18" charset="0"/>
                      <a:ea typeface="Cambria Math" pitchFamily="18" charset="0"/>
                    </a:rPr>
                    <a:t>N.Gehrels</a:t>
                  </a:r>
                  <a:r>
                    <a:rPr lang="en-US" altLang="zh-TW" sz="1000" dirty="0">
                      <a:latin typeface="Cambria Math" pitchFamily="18" charset="0"/>
                      <a:ea typeface="Cambria Math" pitchFamily="18" charset="0"/>
                    </a:rPr>
                    <a:t> &amp; </a:t>
                  </a:r>
                  <a:r>
                    <a:rPr lang="en-US" altLang="zh-TW" sz="1000" dirty="0" err="1">
                      <a:latin typeface="Cambria Math" pitchFamily="18" charset="0"/>
                      <a:ea typeface="Cambria Math" pitchFamily="18" charset="0"/>
                    </a:rPr>
                    <a:t>P.Meszaros</a:t>
                  </a:r>
                  <a:r>
                    <a:rPr lang="en-US" altLang="zh-TW" sz="1000" dirty="0">
                      <a:latin typeface="Cambria Math" pitchFamily="18" charset="0"/>
                      <a:ea typeface="Cambria Math" pitchFamily="18" charset="0"/>
                    </a:rPr>
                    <a:t> Science, 337, 932 (2012)</a:t>
                  </a:r>
                  <a:endParaRPr lang="zh-TW" altLang="en-US" sz="1000" dirty="0">
                    <a:latin typeface="Cambria Math" pitchFamily="18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25" r="94843" b="77227"/>
              <a:stretch/>
            </p:blipFill>
            <p:spPr bwMode="auto">
              <a:xfrm>
                <a:off x="8996461" y="4698104"/>
                <a:ext cx="630121" cy="442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4" name="Straight Connector 33"/>
              <p:cNvCxnSpPr/>
              <p:nvPr/>
            </p:nvCxnSpPr>
            <p:spPr>
              <a:xfrm>
                <a:off x="370190" y="2826081"/>
                <a:ext cx="15301" cy="1872023"/>
              </a:xfrm>
              <a:prstGeom prst="line">
                <a:avLst/>
              </a:prstGeom>
              <a:solidFill>
                <a:srgbClr val="00B050">
                  <a:alpha val="0"/>
                </a:srgbClr>
              </a:solidFill>
              <a:ln w="1905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467931" y="2826081"/>
                <a:ext cx="15755" cy="1872023"/>
              </a:xfrm>
              <a:prstGeom prst="line">
                <a:avLst/>
              </a:prstGeom>
              <a:solidFill>
                <a:srgbClr val="00B050">
                  <a:alpha val="0"/>
                </a:srgbClr>
              </a:solidFill>
              <a:ln w="1905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85492" y="3657511"/>
                <a:ext cx="5082440" cy="0"/>
              </a:xfrm>
              <a:prstGeom prst="line">
                <a:avLst/>
              </a:prstGeom>
              <a:solidFill>
                <a:srgbClr val="00B050">
                  <a:alpha val="0"/>
                </a:srgbClr>
              </a:solidFill>
              <a:ln w="19050">
                <a:solidFill>
                  <a:srgbClr val="FF0000"/>
                </a:solidFill>
                <a:headEnd type="arrow"/>
                <a:tailEnd type="arrow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908011" y="5490765"/>
                  <a:ext cx="5525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TW">
                                <a:latin typeface="Cambria Math"/>
                              </a:rPr>
                              <m:t>90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011" y="5490765"/>
                  <a:ext cx="5525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85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The situation </a:t>
            </a:r>
            <a:r>
              <a:rPr lang="en-US" altLang="zh-TW" dirty="0"/>
              <a:t>a</a:t>
            </a:r>
            <a:r>
              <a:rPr lang="en-US" altLang="zh-TW" dirty="0" smtClean="0"/>
              <a:t>s of 1993</a:t>
            </a:r>
            <a:endParaRPr lang="zh-TW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6333" y="3422012"/>
            <a:ext cx="4045535" cy="2986152"/>
            <a:chOff x="457200" y="1524000"/>
            <a:chExt cx="4985016" cy="3679616"/>
          </a:xfrm>
        </p:grpSpPr>
        <p:pic>
          <p:nvPicPr>
            <p:cNvPr id="1026" name="Picture 2" descr="G:\Desktop\GRB\Figs\2704_grbs_fluen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4985014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54000" y="4914069"/>
              <a:ext cx="788216" cy="28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 smtClean="0">
                  <a:latin typeface="Cambria Math" pitchFamily="18" charset="0"/>
                  <a:ea typeface="Cambria Math" pitchFamily="18" charset="0"/>
                </a:rPr>
                <a:t>© NASA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37285" y="3558085"/>
            <a:ext cx="4268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More likely to be extra-galactic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！</a:t>
            </a:r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counterpart in other wavelengths?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3227" y="1066531"/>
            <a:ext cx="5578313" cy="1967023"/>
            <a:chOff x="620707" y="1586023"/>
            <a:chExt cx="5463285" cy="2166876"/>
          </a:xfrm>
        </p:grpSpPr>
        <p:grpSp>
          <p:nvGrpSpPr>
            <p:cNvPr id="7" name="Group 6"/>
            <p:cNvGrpSpPr/>
            <p:nvPr/>
          </p:nvGrpSpPr>
          <p:grpSpPr>
            <a:xfrm>
              <a:off x="620707" y="1586023"/>
              <a:ext cx="5463285" cy="2166876"/>
              <a:chOff x="620707" y="1586023"/>
              <a:chExt cx="5463285" cy="2166876"/>
            </a:xfrm>
          </p:grpSpPr>
          <p:pic>
            <p:nvPicPr>
              <p:cNvPr id="1028" name="Picture 4" descr="G:\Pictures\New Picture (1).bm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07" y="1586023"/>
                <a:ext cx="5463285" cy="192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842673" y="3506678"/>
                <a:ext cx="2241319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r>
                  <a:rPr lang="en-US" altLang="zh-TW" sz="1000" dirty="0">
                    <a:latin typeface="Cambria Math" pitchFamily="18" charset="0"/>
                    <a:ea typeface="Cambria Math" pitchFamily="18" charset="0"/>
                  </a:rPr>
                  <a:t>C. </a:t>
                </a:r>
                <a:r>
                  <a:rPr lang="en-US" altLang="zh-TW" sz="1000" dirty="0" err="1">
                    <a:latin typeface="Cambria Math" pitchFamily="18" charset="0"/>
                    <a:ea typeface="Cambria Math" pitchFamily="18" charset="0"/>
                  </a:rPr>
                  <a:t>Kouveliotou</a:t>
                </a:r>
                <a:r>
                  <a:rPr lang="en-US" altLang="zh-TW" sz="1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sz="1000" dirty="0" err="1">
                    <a:latin typeface="Cambria Math" pitchFamily="18" charset="0"/>
                    <a:ea typeface="Cambria Math" pitchFamily="18" charset="0"/>
                  </a:rPr>
                  <a:t>ApJ</a:t>
                </a:r>
                <a:r>
                  <a:rPr lang="en-US" altLang="zh-TW" sz="1000" dirty="0">
                    <a:latin typeface="Cambria Math" pitchFamily="18" charset="0"/>
                    <a:ea typeface="Cambria Math" pitchFamily="18" charset="0"/>
                  </a:rPr>
                  <a:t>, 413, L101 (1993) </a:t>
                </a:r>
                <a:endParaRPr lang="zh-TW" altLang="en-US" sz="1000" dirty="0">
                  <a:latin typeface="Cambria Math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638463" y="2805345"/>
              <a:ext cx="5327332" cy="88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8463" y="3036163"/>
              <a:ext cx="42265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9910" y="2139519"/>
              <a:ext cx="247200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341" y="2352584"/>
              <a:ext cx="392465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31292" y="2581861"/>
              <a:ext cx="9171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156241" y="3302578"/>
            <a:ext cx="1495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/>
              <a:t>http://gcn.gsfc.nasa.gov/</a:t>
            </a:r>
            <a:endParaRPr lang="zh-TW" alt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185790" y="1050382"/>
            <a:ext cx="2533342" cy="1983172"/>
            <a:chOff x="6185790" y="1050382"/>
            <a:chExt cx="2533342" cy="1983172"/>
          </a:xfrm>
        </p:grpSpPr>
        <p:pic>
          <p:nvPicPr>
            <p:cNvPr id="2050" name="Picture 2" descr="G:\Desktop\GRB\Figs\gro_impressio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790" y="1050382"/>
              <a:ext cx="2533342" cy="198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079464" y="2777148"/>
              <a:ext cx="6396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© NASA</a:t>
              </a:r>
              <a:endParaRPr lang="zh-TW" altLang="en-US" sz="1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3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GRB 970508</a:t>
            </a:r>
            <a:br>
              <a:rPr lang="en-US" altLang="zh-TW" sz="3200" dirty="0" smtClean="0"/>
            </a:br>
            <a:r>
              <a:rPr lang="en-US" altLang="zh-TW" sz="3200" dirty="0" smtClean="0"/>
              <a:t>First direct evidence of extragalactic origin</a:t>
            </a:r>
            <a:endParaRPr lang="zh-TW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60810" y="1172608"/>
            <a:ext cx="320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Measured optical counterpart to be at z ~ 0.835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058" y="1202356"/>
            <a:ext cx="5644623" cy="2712880"/>
            <a:chOff x="386080" y="2836899"/>
            <a:chExt cx="3181509" cy="15128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0" y="2836899"/>
              <a:ext cx="3155950" cy="151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0122" y="2842313"/>
              <a:ext cx="1367467" cy="137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altLang="zh-TW" sz="1000" dirty="0">
                  <a:latin typeface="Cambria Math" pitchFamily="18" charset="0"/>
                  <a:ea typeface="Cambria Math" pitchFamily="18" charset="0"/>
                </a:rPr>
                <a:t>Metzger, M., et al., 1997, Nature, 387, 878</a:t>
              </a:r>
              <a:endParaRPr lang="zh-TW" altLang="en-US" sz="1000" dirty="0">
                <a:latin typeface="Cambria Math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20535" y="6535261"/>
            <a:ext cx="39853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 smtClean="0">
                <a:latin typeface="Cambria Math" pitchFamily="18" charset="0"/>
                <a:ea typeface="Cambria Math" pitchFamily="18" charset="0"/>
              </a:rPr>
              <a:t>For quick reference : </a:t>
            </a:r>
            <a:r>
              <a:rPr lang="en-US" altLang="zh-TW" sz="1000" dirty="0" smtClean="0">
                <a:latin typeface="Cambria Math" pitchFamily="18" charset="0"/>
                <a:ea typeface="Cambria Math" pitchFamily="18" charset="0"/>
                <a:hlinkClick r:id="rId4"/>
              </a:rPr>
              <a:t>http</a:t>
            </a:r>
            <a:r>
              <a:rPr lang="en-US" altLang="zh-TW" sz="1000" dirty="0">
                <a:latin typeface="Cambria Math" pitchFamily="18" charset="0"/>
                <a:ea typeface="Cambria Math" pitchFamily="18" charset="0"/>
                <a:hlinkClick r:id="rId4"/>
              </a:rPr>
              <a:t>://www.mpe.mpg.de/~</a:t>
            </a:r>
            <a:r>
              <a:rPr lang="en-US" altLang="zh-TW" sz="1000" dirty="0" smtClean="0">
                <a:latin typeface="Cambria Math" pitchFamily="18" charset="0"/>
                <a:ea typeface="Cambria Math" pitchFamily="18" charset="0"/>
                <a:hlinkClick r:id="rId4"/>
              </a:rPr>
              <a:t>jcg/grb970508.html</a:t>
            </a:r>
            <a:endParaRPr lang="zh-TW" altLang="en-US" sz="1000" dirty="0">
              <a:latin typeface="Cambria Math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63853" y="1951918"/>
            <a:ext cx="2886975" cy="4265075"/>
            <a:chOff x="6015664" y="1884657"/>
            <a:chExt cx="2886975" cy="4265075"/>
          </a:xfrm>
        </p:grpSpPr>
        <p:grpSp>
          <p:nvGrpSpPr>
            <p:cNvPr id="18" name="Group 17"/>
            <p:cNvGrpSpPr/>
            <p:nvPr/>
          </p:nvGrpSpPr>
          <p:grpSpPr>
            <a:xfrm>
              <a:off x="6056304" y="1901536"/>
              <a:ext cx="2846335" cy="4248196"/>
              <a:chOff x="6868157" y="466982"/>
              <a:chExt cx="2846335" cy="424819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868157" y="2637749"/>
                <a:ext cx="2846335" cy="2077429"/>
                <a:chOff x="6868157" y="2637749"/>
                <a:chExt cx="2846335" cy="2077429"/>
              </a:xfrm>
            </p:grpSpPr>
            <p:pic>
              <p:nvPicPr>
                <p:cNvPr id="4106" name="Picture 10" descr="G:\Desktop\GRB\Figs\stisII.gif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23" t="48247" r="41394" b="35177"/>
                <a:stretch/>
              </p:blipFill>
              <p:spPr bwMode="auto">
                <a:xfrm>
                  <a:off x="6868157" y="2637749"/>
                  <a:ext cx="2754893" cy="20686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 flipH="1">
                  <a:off x="8186507" y="4438179"/>
                  <a:ext cx="152798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Aug 1998 HST/STIS</a:t>
                  </a:r>
                  <a:endParaRPr lang="zh-TW" altLang="en-US" sz="12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868159" y="466982"/>
                <a:ext cx="2797437" cy="2086492"/>
                <a:chOff x="6868159" y="466982"/>
                <a:chExt cx="2797437" cy="2086492"/>
              </a:xfrm>
            </p:grpSpPr>
            <p:pic>
              <p:nvPicPr>
                <p:cNvPr id="4107" name="Picture 11" descr="G:\Desktop\GRB\Figs\stisI.g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23" t="48265" r="41394" b="35121"/>
                <a:stretch/>
              </p:blipFill>
              <p:spPr bwMode="auto">
                <a:xfrm>
                  <a:off x="6868159" y="466982"/>
                  <a:ext cx="2754893" cy="2076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 flipH="1">
                  <a:off x="8137611" y="2276475"/>
                  <a:ext cx="152798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June 1997 HST/STIS</a:t>
                  </a:r>
                  <a:endParaRPr lang="zh-TW" altLang="en-US" sz="12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6015664" y="1884657"/>
              <a:ext cx="2825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OT flux overriding the host</a:t>
              </a:r>
              <a:endParaRPr lang="zh-TW" alt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25824" y="4033518"/>
              <a:ext cx="2835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Host revealed as actively star forming galaxy</a:t>
              </a:r>
              <a:endParaRPr lang="zh-TW" alt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730711" y="1405913"/>
            <a:ext cx="1143000" cy="2491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Picture 2" descr="G:\Desktop\GRB\Figs\beamed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430"/>
          <a:stretch/>
        </p:blipFill>
        <p:spPr bwMode="auto">
          <a:xfrm>
            <a:off x="3628702" y="4139564"/>
            <a:ext cx="2015802" cy="22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5057" y="4409584"/>
                <a:ext cx="3525653" cy="120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At such distances, the isotropic luminosity would be huge!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52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ergs/s! Way brighter than any Supernova!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7" y="4409584"/>
                <a:ext cx="3525653" cy="1203406"/>
              </a:xfrm>
              <a:prstGeom prst="rect">
                <a:avLst/>
              </a:prstGeom>
              <a:blipFill rotWithShape="1">
                <a:blip r:embed="rId8"/>
                <a:stretch>
                  <a:fillRect l="-1557" t="-3030" b="-65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1. Some basic knowledge about GRBs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/>
              <a:t>2. Long Gamma Ray Bursts (LGRBs)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 - Why so luminous?</a:t>
            </a:r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- What’s the geometry?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life stages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supernova connection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The </a:t>
            </a:r>
            <a:r>
              <a:rPr lang="en-US" altLang="zh-TW" sz="1800" dirty="0" err="1" smtClean="0">
                <a:solidFill>
                  <a:schemeClr val="bg1">
                    <a:lumMod val="65000"/>
                  </a:schemeClr>
                </a:solidFill>
              </a:rPr>
              <a:t>collapsar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model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3. Short Gamma Ray Bursts (SGRBs)</a:t>
            </a:r>
          </a:p>
          <a:p>
            <a:pPr marL="0" indent="0">
              <a:buNone/>
            </a:pPr>
            <a:endParaRPr lang="en-US" altLang="zh-TW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4. Other types of GRBs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Ghosts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X-ray flashes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65000"/>
                  </a:schemeClr>
                </a:solidFill>
              </a:rPr>
              <a:t>  - 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Spectral lag GRBs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</a:rPr>
              <a:t>   - Low luminosity GRBs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00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solidFill>
            <a:srgbClr val="0000FF"/>
          </a:solidFill>
        </a:ln>
      </a:spPr>
      <a:bodyPr wrap="none" rtlCol="0">
        <a:spAutoFit/>
      </a:bodyPr>
      <a:lstStyle>
        <a:defPPr>
          <a:defRPr dirty="0">
            <a:latin typeface="Cambria Math" pitchFamily="18" charset="0"/>
            <a:ea typeface="Cambria Math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2921</Words>
  <Application>Microsoft Office PowerPoint</Application>
  <PresentationFormat>On-screen Show (4:3)</PresentationFormat>
  <Paragraphs>308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BH Astrophys. Ch3.6</vt:lpstr>
      <vt:lpstr>Outline</vt:lpstr>
      <vt:lpstr>Outline</vt:lpstr>
      <vt:lpstr>Pre Compton Era – The Vela satellites (1967~1990)</vt:lpstr>
      <vt:lpstr>The long and short GRBs</vt:lpstr>
      <vt:lpstr>The (common) classification</vt:lpstr>
      <vt:lpstr>The situation as of 1993</vt:lpstr>
      <vt:lpstr>GRB 970508 First direct evidence of extragalactic origin</vt:lpstr>
      <vt:lpstr>Outline</vt:lpstr>
      <vt:lpstr>LGRBs—Why so luminous?</vt:lpstr>
      <vt:lpstr>LGRBs—What’s the geometry?</vt:lpstr>
      <vt:lpstr>Outline</vt:lpstr>
      <vt:lpstr>LGRBs—Life stages</vt:lpstr>
      <vt:lpstr>LGRBs—Life stages</vt:lpstr>
      <vt:lpstr>LGRBs—Life stages</vt:lpstr>
      <vt:lpstr>PowerPoint Presentation</vt:lpstr>
      <vt:lpstr>Outline</vt:lpstr>
      <vt:lpstr>LGRBs—the Supernova connection</vt:lpstr>
      <vt:lpstr>LGRBs—the collapsar model</vt:lpstr>
      <vt:lpstr>Outline</vt:lpstr>
      <vt:lpstr>SGRBs—mergers?</vt:lpstr>
      <vt:lpstr>PowerPoint Presentation</vt:lpstr>
      <vt:lpstr>PowerPoint Presentation</vt:lpstr>
      <vt:lpstr>Outline</vt:lpstr>
      <vt:lpstr>Other Types of GRBs—Ghosts</vt:lpstr>
      <vt:lpstr>Other Types of GRBs—X-ray flashes</vt:lpstr>
      <vt:lpstr>Other Types of GRBs—Spectral lag GRBs</vt:lpstr>
      <vt:lpstr>Other Types of GRBs—Low luminosity GRBs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15</cp:revision>
  <dcterms:created xsi:type="dcterms:W3CDTF">2006-08-16T00:00:00Z</dcterms:created>
  <dcterms:modified xsi:type="dcterms:W3CDTF">2013-08-20T04:17:27Z</dcterms:modified>
</cp:coreProperties>
</file>